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alibri" panose="020F0502020204030204" pitchFamily="34" charset="0"/>
      <p:regular r:id="rId7"/>
      <p:bold r:id="rId8"/>
      <p:italic r:id="rId9"/>
      <p:boldItalic r:id="rId10"/>
    </p:embeddedFont>
    <p:embeddedFont>
      <p:font typeface="Canva Sans" panose="020B0604020202020204" charset="0"/>
      <p:regular r:id="rId11"/>
    </p:embeddedFont>
    <p:embeddedFont>
      <p:font typeface="Lazydog" panose="020B0604020202020204" charset="0"/>
      <p:regular r:id="rId12"/>
    </p:embeddedFont>
    <p:embeddedFont>
      <p:font typeface="One Little Font" panose="020B0604020202020204" charset="0"/>
      <p:regular r:id="rId13"/>
    </p:embeddedFont>
    <p:embeddedFont>
      <p:font typeface="One Little Font Bold" panose="020B0604020202020204" charset="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100" d="100"/>
          <a:sy n="100" d="100"/>
        </p:scale>
        <p:origin x="1445" y="-15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sv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20.svg"/><Relationship Id="rId13" Type="http://schemas.openxmlformats.org/officeDocument/2006/relationships/image" Target="../media/image25.png"/><Relationship Id="rId3" Type="http://schemas.openxmlformats.org/officeDocument/2006/relationships/image" Target="../media/image15.sv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4.png"/><Relationship Id="rId16"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svg"/><Relationship Id="rId5" Type="http://schemas.openxmlformats.org/officeDocument/2006/relationships/image" Target="../media/image17.sv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5757"/>
        </a:solidFill>
        <a:effectLst/>
      </p:bgPr>
    </p:bg>
    <p:spTree>
      <p:nvGrpSpPr>
        <p:cNvPr id="1" name=""/>
        <p:cNvGrpSpPr/>
        <p:nvPr/>
      </p:nvGrpSpPr>
      <p:grpSpPr>
        <a:xfrm>
          <a:off x="0" y="0"/>
          <a:ext cx="0" cy="0"/>
          <a:chOff x="0" y="0"/>
          <a:chExt cx="0" cy="0"/>
        </a:xfrm>
      </p:grpSpPr>
      <p:grpSp>
        <p:nvGrpSpPr>
          <p:cNvPr id="2" name="Group 2"/>
          <p:cNvGrpSpPr/>
          <p:nvPr/>
        </p:nvGrpSpPr>
        <p:grpSpPr>
          <a:xfrm>
            <a:off x="237537" y="3120347"/>
            <a:ext cx="3542904" cy="2147447"/>
            <a:chOff x="0" y="0"/>
            <a:chExt cx="1269697" cy="769597"/>
          </a:xfrm>
        </p:grpSpPr>
        <p:sp>
          <p:nvSpPr>
            <p:cNvPr id="3" name="Freeform 3"/>
            <p:cNvSpPr/>
            <p:nvPr/>
          </p:nvSpPr>
          <p:spPr>
            <a:xfrm>
              <a:off x="0" y="0"/>
              <a:ext cx="1269697" cy="769597"/>
            </a:xfrm>
            <a:custGeom>
              <a:avLst/>
              <a:gdLst/>
              <a:ahLst/>
              <a:cxnLst/>
              <a:rect l="l" t="t" r="r" b="b"/>
              <a:pathLst>
                <a:path w="1269697" h="769597">
                  <a:moveTo>
                    <a:pt x="17482" y="0"/>
                  </a:moveTo>
                  <a:lnTo>
                    <a:pt x="1252216" y="0"/>
                  </a:lnTo>
                  <a:cubicBezTo>
                    <a:pt x="1256852" y="0"/>
                    <a:pt x="1261298" y="1842"/>
                    <a:pt x="1264577" y="5120"/>
                  </a:cubicBezTo>
                  <a:cubicBezTo>
                    <a:pt x="1267855" y="8399"/>
                    <a:pt x="1269697" y="12845"/>
                    <a:pt x="1269697" y="17482"/>
                  </a:cubicBezTo>
                  <a:lnTo>
                    <a:pt x="1269697" y="752115"/>
                  </a:lnTo>
                  <a:cubicBezTo>
                    <a:pt x="1269697" y="756751"/>
                    <a:pt x="1267855" y="761198"/>
                    <a:pt x="1264577" y="764476"/>
                  </a:cubicBezTo>
                  <a:cubicBezTo>
                    <a:pt x="1261298" y="767755"/>
                    <a:pt x="1256852" y="769597"/>
                    <a:pt x="1252216" y="769597"/>
                  </a:cubicBezTo>
                  <a:lnTo>
                    <a:pt x="17482" y="769597"/>
                  </a:lnTo>
                  <a:cubicBezTo>
                    <a:pt x="12845" y="769597"/>
                    <a:pt x="8399" y="767755"/>
                    <a:pt x="5120" y="764476"/>
                  </a:cubicBezTo>
                  <a:cubicBezTo>
                    <a:pt x="1842" y="761198"/>
                    <a:pt x="0" y="756751"/>
                    <a:pt x="0" y="752115"/>
                  </a:cubicBezTo>
                  <a:lnTo>
                    <a:pt x="0" y="17482"/>
                  </a:lnTo>
                  <a:cubicBezTo>
                    <a:pt x="0" y="12845"/>
                    <a:pt x="1842" y="8399"/>
                    <a:pt x="5120" y="5120"/>
                  </a:cubicBezTo>
                  <a:cubicBezTo>
                    <a:pt x="8399" y="1842"/>
                    <a:pt x="12845" y="0"/>
                    <a:pt x="17482" y="0"/>
                  </a:cubicBezTo>
                  <a:close/>
                </a:path>
              </a:pathLst>
            </a:custGeom>
            <a:solidFill>
              <a:srgbClr val="FFFFFF"/>
            </a:solidFill>
            <a:ln w="9525" cap="sq">
              <a:solidFill>
                <a:srgbClr val="20135B"/>
              </a:solidFill>
              <a:prstDash val="solid"/>
              <a:miter/>
            </a:ln>
          </p:spPr>
        </p:sp>
        <p:sp>
          <p:nvSpPr>
            <p:cNvPr id="4" name="TextBox 4"/>
            <p:cNvSpPr txBox="1"/>
            <p:nvPr/>
          </p:nvSpPr>
          <p:spPr>
            <a:xfrm>
              <a:off x="0" y="-28575"/>
              <a:ext cx="1269697" cy="798172"/>
            </a:xfrm>
            <a:prstGeom prst="rect">
              <a:avLst/>
            </a:prstGeom>
          </p:spPr>
          <p:txBody>
            <a:bodyPr lIns="50800" tIns="50800" rIns="50800" bIns="50800" rtlCol="0" anchor="ctr"/>
            <a:lstStyle/>
            <a:p>
              <a:pPr algn="ctr">
                <a:lnSpc>
                  <a:spcPts val="1679"/>
                </a:lnSpc>
              </a:pPr>
              <a:endParaRPr/>
            </a:p>
          </p:txBody>
        </p:sp>
      </p:grpSp>
      <p:grpSp>
        <p:nvGrpSpPr>
          <p:cNvPr id="5" name="Group 5"/>
          <p:cNvGrpSpPr/>
          <p:nvPr/>
        </p:nvGrpSpPr>
        <p:grpSpPr>
          <a:xfrm>
            <a:off x="253239" y="5324944"/>
            <a:ext cx="3542463" cy="1161585"/>
            <a:chOff x="0" y="0"/>
            <a:chExt cx="1269539" cy="416286"/>
          </a:xfrm>
        </p:grpSpPr>
        <p:sp>
          <p:nvSpPr>
            <p:cNvPr id="6" name="Freeform 6"/>
            <p:cNvSpPr/>
            <p:nvPr/>
          </p:nvSpPr>
          <p:spPr>
            <a:xfrm>
              <a:off x="0" y="0"/>
              <a:ext cx="1269539" cy="416286"/>
            </a:xfrm>
            <a:custGeom>
              <a:avLst/>
              <a:gdLst/>
              <a:ahLst/>
              <a:cxnLst/>
              <a:rect l="l" t="t" r="r" b="b"/>
              <a:pathLst>
                <a:path w="1269539" h="416286">
                  <a:moveTo>
                    <a:pt x="17484" y="0"/>
                  </a:moveTo>
                  <a:lnTo>
                    <a:pt x="1252055" y="0"/>
                  </a:lnTo>
                  <a:cubicBezTo>
                    <a:pt x="1261711" y="0"/>
                    <a:pt x="1269539" y="7828"/>
                    <a:pt x="1269539" y="17484"/>
                  </a:cubicBezTo>
                  <a:lnTo>
                    <a:pt x="1269539" y="398802"/>
                  </a:lnTo>
                  <a:cubicBezTo>
                    <a:pt x="1269539" y="408458"/>
                    <a:pt x="1261711" y="416286"/>
                    <a:pt x="1252055" y="416286"/>
                  </a:cubicBezTo>
                  <a:lnTo>
                    <a:pt x="17484" y="416286"/>
                  </a:lnTo>
                  <a:cubicBezTo>
                    <a:pt x="7828" y="416286"/>
                    <a:pt x="0" y="408458"/>
                    <a:pt x="0" y="398802"/>
                  </a:cubicBezTo>
                  <a:lnTo>
                    <a:pt x="0" y="17484"/>
                  </a:lnTo>
                  <a:cubicBezTo>
                    <a:pt x="0" y="7828"/>
                    <a:pt x="7828" y="0"/>
                    <a:pt x="17484" y="0"/>
                  </a:cubicBezTo>
                  <a:close/>
                </a:path>
              </a:pathLst>
            </a:custGeom>
            <a:solidFill>
              <a:srgbClr val="FFFFFF"/>
            </a:solidFill>
            <a:ln w="9525" cap="sq">
              <a:solidFill>
                <a:srgbClr val="20135B"/>
              </a:solidFill>
              <a:prstDash val="solid"/>
              <a:miter/>
            </a:ln>
          </p:spPr>
        </p:sp>
        <p:sp>
          <p:nvSpPr>
            <p:cNvPr id="7" name="TextBox 7"/>
            <p:cNvSpPr txBox="1"/>
            <p:nvPr/>
          </p:nvSpPr>
          <p:spPr>
            <a:xfrm>
              <a:off x="0" y="-28575"/>
              <a:ext cx="1269539" cy="444861"/>
            </a:xfrm>
            <a:prstGeom prst="rect">
              <a:avLst/>
            </a:prstGeom>
          </p:spPr>
          <p:txBody>
            <a:bodyPr lIns="50800" tIns="50800" rIns="50800" bIns="50800" rtlCol="0" anchor="ctr"/>
            <a:lstStyle/>
            <a:p>
              <a:pPr algn="ctr">
                <a:lnSpc>
                  <a:spcPts val="1679"/>
                </a:lnSpc>
              </a:pPr>
              <a:endParaRPr/>
            </a:p>
          </p:txBody>
        </p:sp>
      </p:grpSp>
      <p:grpSp>
        <p:nvGrpSpPr>
          <p:cNvPr id="8" name="Group 8"/>
          <p:cNvGrpSpPr/>
          <p:nvPr/>
        </p:nvGrpSpPr>
        <p:grpSpPr>
          <a:xfrm>
            <a:off x="237537" y="6534154"/>
            <a:ext cx="3535777" cy="1716428"/>
            <a:chOff x="0" y="0"/>
            <a:chExt cx="1267143" cy="615129"/>
          </a:xfrm>
        </p:grpSpPr>
        <p:sp>
          <p:nvSpPr>
            <p:cNvPr id="9" name="Freeform 9"/>
            <p:cNvSpPr/>
            <p:nvPr/>
          </p:nvSpPr>
          <p:spPr>
            <a:xfrm>
              <a:off x="0" y="0"/>
              <a:ext cx="1267143" cy="615129"/>
            </a:xfrm>
            <a:custGeom>
              <a:avLst/>
              <a:gdLst/>
              <a:ahLst/>
              <a:cxnLst/>
              <a:rect l="l" t="t" r="r" b="b"/>
              <a:pathLst>
                <a:path w="1267143" h="615129">
                  <a:moveTo>
                    <a:pt x="17517" y="0"/>
                  </a:moveTo>
                  <a:lnTo>
                    <a:pt x="1249626" y="0"/>
                  </a:lnTo>
                  <a:cubicBezTo>
                    <a:pt x="1259300" y="0"/>
                    <a:pt x="1267143" y="7843"/>
                    <a:pt x="1267143" y="17517"/>
                  </a:cubicBezTo>
                  <a:lnTo>
                    <a:pt x="1267143" y="597612"/>
                  </a:lnTo>
                  <a:cubicBezTo>
                    <a:pt x="1267143" y="607287"/>
                    <a:pt x="1259300" y="615129"/>
                    <a:pt x="1249626" y="615129"/>
                  </a:cubicBezTo>
                  <a:lnTo>
                    <a:pt x="17517" y="615129"/>
                  </a:lnTo>
                  <a:cubicBezTo>
                    <a:pt x="7843" y="615129"/>
                    <a:pt x="0" y="607287"/>
                    <a:pt x="0" y="597612"/>
                  </a:cubicBezTo>
                  <a:lnTo>
                    <a:pt x="0" y="17517"/>
                  </a:lnTo>
                  <a:cubicBezTo>
                    <a:pt x="0" y="7843"/>
                    <a:pt x="7843" y="0"/>
                    <a:pt x="17517" y="0"/>
                  </a:cubicBezTo>
                  <a:close/>
                </a:path>
              </a:pathLst>
            </a:custGeom>
            <a:solidFill>
              <a:srgbClr val="FFFFFF"/>
            </a:solidFill>
            <a:ln w="9525" cap="sq">
              <a:solidFill>
                <a:srgbClr val="20135B"/>
              </a:solidFill>
              <a:prstDash val="solid"/>
              <a:miter/>
            </a:ln>
          </p:spPr>
        </p:sp>
        <p:sp>
          <p:nvSpPr>
            <p:cNvPr id="10" name="TextBox 10"/>
            <p:cNvSpPr txBox="1"/>
            <p:nvPr/>
          </p:nvSpPr>
          <p:spPr>
            <a:xfrm>
              <a:off x="0" y="-28575"/>
              <a:ext cx="1267143" cy="643704"/>
            </a:xfrm>
            <a:prstGeom prst="rect">
              <a:avLst/>
            </a:prstGeom>
          </p:spPr>
          <p:txBody>
            <a:bodyPr lIns="50800" tIns="50800" rIns="50800" bIns="50800" rtlCol="0" anchor="ctr"/>
            <a:lstStyle/>
            <a:p>
              <a:pPr algn="ctr">
                <a:lnSpc>
                  <a:spcPts val="1679"/>
                </a:lnSpc>
              </a:pPr>
              <a:endParaRPr/>
            </a:p>
          </p:txBody>
        </p:sp>
      </p:grpSp>
      <p:grpSp>
        <p:nvGrpSpPr>
          <p:cNvPr id="11" name="Group 11"/>
          <p:cNvGrpSpPr/>
          <p:nvPr/>
        </p:nvGrpSpPr>
        <p:grpSpPr>
          <a:xfrm>
            <a:off x="3883974" y="3120347"/>
            <a:ext cx="3568026" cy="3366182"/>
            <a:chOff x="0" y="0"/>
            <a:chExt cx="1278700" cy="1206364"/>
          </a:xfrm>
        </p:grpSpPr>
        <p:sp>
          <p:nvSpPr>
            <p:cNvPr id="12" name="Freeform 12"/>
            <p:cNvSpPr/>
            <p:nvPr/>
          </p:nvSpPr>
          <p:spPr>
            <a:xfrm>
              <a:off x="0" y="0"/>
              <a:ext cx="1278700" cy="1206364"/>
            </a:xfrm>
            <a:custGeom>
              <a:avLst/>
              <a:gdLst/>
              <a:ahLst/>
              <a:cxnLst/>
              <a:rect l="l" t="t" r="r" b="b"/>
              <a:pathLst>
                <a:path w="1278700" h="1206364">
                  <a:moveTo>
                    <a:pt x="17358" y="0"/>
                  </a:moveTo>
                  <a:lnTo>
                    <a:pt x="1261342" y="0"/>
                  </a:lnTo>
                  <a:cubicBezTo>
                    <a:pt x="1270928" y="0"/>
                    <a:pt x="1278700" y="7772"/>
                    <a:pt x="1278700" y="17358"/>
                  </a:cubicBezTo>
                  <a:lnTo>
                    <a:pt x="1278700" y="1189005"/>
                  </a:lnTo>
                  <a:cubicBezTo>
                    <a:pt x="1278700" y="1193609"/>
                    <a:pt x="1276871" y="1198024"/>
                    <a:pt x="1273616" y="1201279"/>
                  </a:cubicBezTo>
                  <a:cubicBezTo>
                    <a:pt x="1270361" y="1204535"/>
                    <a:pt x="1265945" y="1206364"/>
                    <a:pt x="1261342" y="1206364"/>
                  </a:cubicBezTo>
                  <a:lnTo>
                    <a:pt x="17358" y="1206364"/>
                  </a:lnTo>
                  <a:cubicBezTo>
                    <a:pt x="12755" y="1206364"/>
                    <a:pt x="8340" y="1204535"/>
                    <a:pt x="5084" y="1201279"/>
                  </a:cubicBezTo>
                  <a:cubicBezTo>
                    <a:pt x="1829" y="1198024"/>
                    <a:pt x="0" y="1193609"/>
                    <a:pt x="0" y="1189005"/>
                  </a:cubicBezTo>
                  <a:lnTo>
                    <a:pt x="0" y="17358"/>
                  </a:lnTo>
                  <a:cubicBezTo>
                    <a:pt x="0" y="12755"/>
                    <a:pt x="1829" y="8340"/>
                    <a:pt x="5084" y="5084"/>
                  </a:cubicBezTo>
                  <a:cubicBezTo>
                    <a:pt x="8340" y="1829"/>
                    <a:pt x="12755" y="0"/>
                    <a:pt x="17358" y="0"/>
                  </a:cubicBezTo>
                  <a:close/>
                </a:path>
              </a:pathLst>
            </a:custGeom>
            <a:solidFill>
              <a:srgbClr val="FFFFFF"/>
            </a:solidFill>
            <a:ln w="9525" cap="sq">
              <a:solidFill>
                <a:srgbClr val="20135B"/>
              </a:solidFill>
              <a:prstDash val="solid"/>
              <a:miter/>
            </a:ln>
          </p:spPr>
        </p:sp>
        <p:sp>
          <p:nvSpPr>
            <p:cNvPr id="13" name="TextBox 13"/>
            <p:cNvSpPr txBox="1"/>
            <p:nvPr/>
          </p:nvSpPr>
          <p:spPr>
            <a:xfrm>
              <a:off x="0" y="-28575"/>
              <a:ext cx="1278700" cy="1234939"/>
            </a:xfrm>
            <a:prstGeom prst="rect">
              <a:avLst/>
            </a:prstGeom>
          </p:spPr>
          <p:txBody>
            <a:bodyPr lIns="50800" tIns="50800" rIns="50800" bIns="50800" rtlCol="0" anchor="ctr"/>
            <a:lstStyle/>
            <a:p>
              <a:pPr algn="ctr">
                <a:lnSpc>
                  <a:spcPts val="1679"/>
                </a:lnSpc>
              </a:pPr>
              <a:endParaRPr/>
            </a:p>
          </p:txBody>
        </p:sp>
      </p:grpSp>
      <p:grpSp>
        <p:nvGrpSpPr>
          <p:cNvPr id="14" name="Group 14"/>
          <p:cNvGrpSpPr/>
          <p:nvPr/>
        </p:nvGrpSpPr>
        <p:grpSpPr>
          <a:xfrm>
            <a:off x="3875282" y="6534154"/>
            <a:ext cx="3601329" cy="1716428"/>
            <a:chOff x="0" y="0"/>
            <a:chExt cx="1290635" cy="615129"/>
          </a:xfrm>
        </p:grpSpPr>
        <p:sp>
          <p:nvSpPr>
            <p:cNvPr id="15" name="Freeform 15"/>
            <p:cNvSpPr/>
            <p:nvPr/>
          </p:nvSpPr>
          <p:spPr>
            <a:xfrm>
              <a:off x="0" y="0"/>
              <a:ext cx="1290635" cy="615129"/>
            </a:xfrm>
            <a:custGeom>
              <a:avLst/>
              <a:gdLst/>
              <a:ahLst/>
              <a:cxnLst/>
              <a:rect l="l" t="t" r="r" b="b"/>
              <a:pathLst>
                <a:path w="1290635" h="615129">
                  <a:moveTo>
                    <a:pt x="17198" y="0"/>
                  </a:moveTo>
                  <a:lnTo>
                    <a:pt x="1273437" y="0"/>
                  </a:lnTo>
                  <a:cubicBezTo>
                    <a:pt x="1277998" y="0"/>
                    <a:pt x="1282373" y="1812"/>
                    <a:pt x="1285598" y="5037"/>
                  </a:cubicBezTo>
                  <a:cubicBezTo>
                    <a:pt x="1288823" y="8262"/>
                    <a:pt x="1290635" y="12637"/>
                    <a:pt x="1290635" y="17198"/>
                  </a:cubicBezTo>
                  <a:lnTo>
                    <a:pt x="1290635" y="597931"/>
                  </a:lnTo>
                  <a:cubicBezTo>
                    <a:pt x="1290635" y="602492"/>
                    <a:pt x="1288823" y="606867"/>
                    <a:pt x="1285598" y="610092"/>
                  </a:cubicBezTo>
                  <a:cubicBezTo>
                    <a:pt x="1282373" y="613317"/>
                    <a:pt x="1277998" y="615129"/>
                    <a:pt x="1273437" y="615129"/>
                  </a:cubicBezTo>
                  <a:lnTo>
                    <a:pt x="17198" y="615129"/>
                  </a:lnTo>
                  <a:cubicBezTo>
                    <a:pt x="12637" y="615129"/>
                    <a:pt x="8262" y="613317"/>
                    <a:pt x="5037" y="610092"/>
                  </a:cubicBezTo>
                  <a:cubicBezTo>
                    <a:pt x="1812" y="606867"/>
                    <a:pt x="0" y="602492"/>
                    <a:pt x="0" y="597931"/>
                  </a:cubicBezTo>
                  <a:lnTo>
                    <a:pt x="0" y="17198"/>
                  </a:lnTo>
                  <a:cubicBezTo>
                    <a:pt x="0" y="12637"/>
                    <a:pt x="1812" y="8262"/>
                    <a:pt x="5037" y="5037"/>
                  </a:cubicBezTo>
                  <a:cubicBezTo>
                    <a:pt x="8262" y="1812"/>
                    <a:pt x="12637" y="0"/>
                    <a:pt x="17198" y="0"/>
                  </a:cubicBezTo>
                  <a:close/>
                </a:path>
              </a:pathLst>
            </a:custGeom>
            <a:solidFill>
              <a:srgbClr val="FFFFFF"/>
            </a:solidFill>
            <a:ln w="9525" cap="sq">
              <a:solidFill>
                <a:srgbClr val="20135B"/>
              </a:solidFill>
              <a:prstDash val="solid"/>
              <a:miter/>
            </a:ln>
          </p:spPr>
        </p:sp>
        <p:sp>
          <p:nvSpPr>
            <p:cNvPr id="16" name="TextBox 16"/>
            <p:cNvSpPr txBox="1"/>
            <p:nvPr/>
          </p:nvSpPr>
          <p:spPr>
            <a:xfrm>
              <a:off x="0" y="-28575"/>
              <a:ext cx="1290635" cy="643704"/>
            </a:xfrm>
            <a:prstGeom prst="rect">
              <a:avLst/>
            </a:prstGeom>
          </p:spPr>
          <p:txBody>
            <a:bodyPr lIns="50800" tIns="50800" rIns="50800" bIns="50800" rtlCol="0" anchor="ctr"/>
            <a:lstStyle/>
            <a:p>
              <a:pPr algn="ctr">
                <a:lnSpc>
                  <a:spcPts val="1679"/>
                </a:lnSpc>
              </a:pPr>
              <a:endParaRPr/>
            </a:p>
          </p:txBody>
        </p:sp>
      </p:grpSp>
      <p:grpSp>
        <p:nvGrpSpPr>
          <p:cNvPr id="17" name="Group 17"/>
          <p:cNvGrpSpPr/>
          <p:nvPr/>
        </p:nvGrpSpPr>
        <p:grpSpPr>
          <a:xfrm>
            <a:off x="237537" y="8412507"/>
            <a:ext cx="3517884" cy="1602128"/>
            <a:chOff x="0" y="0"/>
            <a:chExt cx="1260730" cy="574167"/>
          </a:xfrm>
        </p:grpSpPr>
        <p:sp>
          <p:nvSpPr>
            <p:cNvPr id="18" name="Freeform 18"/>
            <p:cNvSpPr/>
            <p:nvPr/>
          </p:nvSpPr>
          <p:spPr>
            <a:xfrm>
              <a:off x="0" y="0"/>
              <a:ext cx="1260730" cy="574167"/>
            </a:xfrm>
            <a:custGeom>
              <a:avLst/>
              <a:gdLst/>
              <a:ahLst/>
              <a:cxnLst/>
              <a:rect l="l" t="t" r="r" b="b"/>
              <a:pathLst>
                <a:path w="1260730" h="574167">
                  <a:moveTo>
                    <a:pt x="17606" y="0"/>
                  </a:moveTo>
                  <a:lnTo>
                    <a:pt x="1243125" y="0"/>
                  </a:lnTo>
                  <a:cubicBezTo>
                    <a:pt x="1252848" y="0"/>
                    <a:pt x="1260730" y="7882"/>
                    <a:pt x="1260730" y="17606"/>
                  </a:cubicBezTo>
                  <a:lnTo>
                    <a:pt x="1260730" y="556561"/>
                  </a:lnTo>
                  <a:cubicBezTo>
                    <a:pt x="1260730" y="561230"/>
                    <a:pt x="1258875" y="565708"/>
                    <a:pt x="1255574" y="569010"/>
                  </a:cubicBezTo>
                  <a:cubicBezTo>
                    <a:pt x="1252272" y="572312"/>
                    <a:pt x="1247794" y="574167"/>
                    <a:pt x="1243125" y="574167"/>
                  </a:cubicBezTo>
                  <a:lnTo>
                    <a:pt x="17606" y="574167"/>
                  </a:lnTo>
                  <a:cubicBezTo>
                    <a:pt x="12936" y="574167"/>
                    <a:pt x="8458" y="572312"/>
                    <a:pt x="5157" y="569010"/>
                  </a:cubicBezTo>
                  <a:cubicBezTo>
                    <a:pt x="1855" y="565708"/>
                    <a:pt x="0" y="561230"/>
                    <a:pt x="0" y="556561"/>
                  </a:cubicBezTo>
                  <a:lnTo>
                    <a:pt x="0" y="17606"/>
                  </a:lnTo>
                  <a:cubicBezTo>
                    <a:pt x="0" y="12936"/>
                    <a:pt x="1855" y="8458"/>
                    <a:pt x="5157" y="5157"/>
                  </a:cubicBezTo>
                  <a:cubicBezTo>
                    <a:pt x="8458" y="1855"/>
                    <a:pt x="12936" y="0"/>
                    <a:pt x="17606" y="0"/>
                  </a:cubicBezTo>
                  <a:close/>
                </a:path>
              </a:pathLst>
            </a:custGeom>
            <a:solidFill>
              <a:srgbClr val="FFFFFF"/>
            </a:solidFill>
            <a:ln w="9525" cap="sq">
              <a:solidFill>
                <a:srgbClr val="20135B"/>
              </a:solidFill>
              <a:prstDash val="solid"/>
              <a:miter/>
            </a:ln>
          </p:spPr>
        </p:sp>
        <p:sp>
          <p:nvSpPr>
            <p:cNvPr id="19" name="TextBox 19"/>
            <p:cNvSpPr txBox="1"/>
            <p:nvPr/>
          </p:nvSpPr>
          <p:spPr>
            <a:xfrm>
              <a:off x="0" y="-28575"/>
              <a:ext cx="1260730" cy="602742"/>
            </a:xfrm>
            <a:prstGeom prst="rect">
              <a:avLst/>
            </a:prstGeom>
          </p:spPr>
          <p:txBody>
            <a:bodyPr lIns="50800" tIns="50800" rIns="50800" bIns="50800" rtlCol="0" anchor="ctr"/>
            <a:lstStyle/>
            <a:p>
              <a:pPr algn="ctr">
                <a:lnSpc>
                  <a:spcPts val="1679"/>
                </a:lnSpc>
              </a:pPr>
              <a:endParaRPr/>
            </a:p>
          </p:txBody>
        </p:sp>
      </p:grpSp>
      <p:grpSp>
        <p:nvGrpSpPr>
          <p:cNvPr id="20" name="Group 20"/>
          <p:cNvGrpSpPr/>
          <p:nvPr/>
        </p:nvGrpSpPr>
        <p:grpSpPr>
          <a:xfrm>
            <a:off x="3850671" y="8412507"/>
            <a:ext cx="3601329" cy="1602128"/>
            <a:chOff x="0" y="0"/>
            <a:chExt cx="1290635" cy="574167"/>
          </a:xfrm>
        </p:grpSpPr>
        <p:sp>
          <p:nvSpPr>
            <p:cNvPr id="21" name="Freeform 21"/>
            <p:cNvSpPr/>
            <p:nvPr/>
          </p:nvSpPr>
          <p:spPr>
            <a:xfrm>
              <a:off x="0" y="0"/>
              <a:ext cx="1290635" cy="574167"/>
            </a:xfrm>
            <a:custGeom>
              <a:avLst/>
              <a:gdLst/>
              <a:ahLst/>
              <a:cxnLst/>
              <a:rect l="l" t="t" r="r" b="b"/>
              <a:pathLst>
                <a:path w="1290635" h="574167">
                  <a:moveTo>
                    <a:pt x="17198" y="0"/>
                  </a:moveTo>
                  <a:lnTo>
                    <a:pt x="1273437" y="0"/>
                  </a:lnTo>
                  <a:cubicBezTo>
                    <a:pt x="1277998" y="0"/>
                    <a:pt x="1282373" y="1812"/>
                    <a:pt x="1285598" y="5037"/>
                  </a:cubicBezTo>
                  <a:cubicBezTo>
                    <a:pt x="1288823" y="8262"/>
                    <a:pt x="1290635" y="12637"/>
                    <a:pt x="1290635" y="17198"/>
                  </a:cubicBezTo>
                  <a:lnTo>
                    <a:pt x="1290635" y="556969"/>
                  </a:lnTo>
                  <a:cubicBezTo>
                    <a:pt x="1290635" y="561530"/>
                    <a:pt x="1288823" y="565904"/>
                    <a:pt x="1285598" y="569130"/>
                  </a:cubicBezTo>
                  <a:cubicBezTo>
                    <a:pt x="1282373" y="572355"/>
                    <a:pt x="1277998" y="574167"/>
                    <a:pt x="1273437" y="574167"/>
                  </a:cubicBezTo>
                  <a:lnTo>
                    <a:pt x="17198" y="574167"/>
                  </a:lnTo>
                  <a:cubicBezTo>
                    <a:pt x="12637" y="574167"/>
                    <a:pt x="8262" y="572355"/>
                    <a:pt x="5037" y="569130"/>
                  </a:cubicBezTo>
                  <a:cubicBezTo>
                    <a:pt x="1812" y="565904"/>
                    <a:pt x="0" y="561530"/>
                    <a:pt x="0" y="556969"/>
                  </a:cubicBezTo>
                  <a:lnTo>
                    <a:pt x="0" y="17198"/>
                  </a:lnTo>
                  <a:cubicBezTo>
                    <a:pt x="0" y="12637"/>
                    <a:pt x="1812" y="8262"/>
                    <a:pt x="5037" y="5037"/>
                  </a:cubicBezTo>
                  <a:cubicBezTo>
                    <a:pt x="8262" y="1812"/>
                    <a:pt x="12637" y="0"/>
                    <a:pt x="17198" y="0"/>
                  </a:cubicBezTo>
                  <a:close/>
                </a:path>
              </a:pathLst>
            </a:custGeom>
            <a:solidFill>
              <a:srgbClr val="FFFFFF"/>
            </a:solidFill>
            <a:ln w="9525" cap="sq">
              <a:solidFill>
                <a:srgbClr val="20135B"/>
              </a:solidFill>
              <a:prstDash val="solid"/>
              <a:miter/>
            </a:ln>
          </p:spPr>
        </p:sp>
        <p:sp>
          <p:nvSpPr>
            <p:cNvPr id="22" name="TextBox 22"/>
            <p:cNvSpPr txBox="1"/>
            <p:nvPr/>
          </p:nvSpPr>
          <p:spPr>
            <a:xfrm>
              <a:off x="0" y="-28575"/>
              <a:ext cx="1290635" cy="602742"/>
            </a:xfrm>
            <a:prstGeom prst="rect">
              <a:avLst/>
            </a:prstGeom>
          </p:spPr>
          <p:txBody>
            <a:bodyPr lIns="50800" tIns="50800" rIns="50800" bIns="50800" rtlCol="0" anchor="ctr"/>
            <a:lstStyle/>
            <a:p>
              <a:pPr algn="ctr">
                <a:lnSpc>
                  <a:spcPts val="1679"/>
                </a:lnSpc>
              </a:pPr>
              <a:endParaRPr/>
            </a:p>
          </p:txBody>
        </p:sp>
      </p:grpSp>
      <p:sp>
        <p:nvSpPr>
          <p:cNvPr id="23" name="Freeform 23"/>
          <p:cNvSpPr/>
          <p:nvPr/>
        </p:nvSpPr>
        <p:spPr>
          <a:xfrm>
            <a:off x="412532" y="3137066"/>
            <a:ext cx="343468" cy="322860"/>
          </a:xfrm>
          <a:custGeom>
            <a:avLst/>
            <a:gdLst/>
            <a:ahLst/>
            <a:cxnLst/>
            <a:rect l="l" t="t" r="r" b="b"/>
            <a:pathLst>
              <a:path w="343468" h="322860">
                <a:moveTo>
                  <a:pt x="0" y="0"/>
                </a:moveTo>
                <a:lnTo>
                  <a:pt x="343468" y="0"/>
                </a:lnTo>
                <a:lnTo>
                  <a:pt x="343468" y="322859"/>
                </a:lnTo>
                <a:lnTo>
                  <a:pt x="0" y="322859"/>
                </a:lnTo>
                <a:lnTo>
                  <a:pt x="0" y="0"/>
                </a:lnTo>
                <a:close/>
              </a:path>
            </a:pathLst>
          </a:custGeom>
          <a:blipFill>
            <a:blip r:embed="rId2"/>
            <a:stretch>
              <a:fillRect/>
            </a:stretch>
          </a:blipFill>
        </p:spPr>
      </p:sp>
      <p:sp>
        <p:nvSpPr>
          <p:cNvPr id="24" name="Freeform 24"/>
          <p:cNvSpPr/>
          <p:nvPr/>
        </p:nvSpPr>
        <p:spPr>
          <a:xfrm>
            <a:off x="3997893" y="3218647"/>
            <a:ext cx="535348" cy="475790"/>
          </a:xfrm>
          <a:custGeom>
            <a:avLst/>
            <a:gdLst/>
            <a:ahLst/>
            <a:cxnLst/>
            <a:rect l="l" t="t" r="r" b="b"/>
            <a:pathLst>
              <a:path w="535348" h="475790">
                <a:moveTo>
                  <a:pt x="0" y="0"/>
                </a:moveTo>
                <a:lnTo>
                  <a:pt x="535348" y="0"/>
                </a:lnTo>
                <a:lnTo>
                  <a:pt x="535348" y="475790"/>
                </a:lnTo>
                <a:lnTo>
                  <a:pt x="0" y="4757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5" name="Freeform 25"/>
          <p:cNvSpPr/>
          <p:nvPr/>
        </p:nvSpPr>
        <p:spPr>
          <a:xfrm>
            <a:off x="3397792" y="5309604"/>
            <a:ext cx="398034" cy="388084"/>
          </a:xfrm>
          <a:custGeom>
            <a:avLst/>
            <a:gdLst/>
            <a:ahLst/>
            <a:cxnLst/>
            <a:rect l="l" t="t" r="r" b="b"/>
            <a:pathLst>
              <a:path w="398034" h="388084">
                <a:moveTo>
                  <a:pt x="0" y="0"/>
                </a:moveTo>
                <a:lnTo>
                  <a:pt x="398034" y="0"/>
                </a:lnTo>
                <a:lnTo>
                  <a:pt x="398034" y="388083"/>
                </a:lnTo>
                <a:lnTo>
                  <a:pt x="0" y="38808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6" name="Freeform 26"/>
          <p:cNvSpPr/>
          <p:nvPr/>
        </p:nvSpPr>
        <p:spPr>
          <a:xfrm>
            <a:off x="2768450" y="1429017"/>
            <a:ext cx="2023982" cy="1386530"/>
          </a:xfrm>
          <a:custGeom>
            <a:avLst/>
            <a:gdLst/>
            <a:ahLst/>
            <a:cxnLst/>
            <a:rect l="l" t="t" r="r" b="b"/>
            <a:pathLst>
              <a:path w="2023982" h="1386530">
                <a:moveTo>
                  <a:pt x="0" y="0"/>
                </a:moveTo>
                <a:lnTo>
                  <a:pt x="2023982" y="0"/>
                </a:lnTo>
                <a:lnTo>
                  <a:pt x="2023982" y="1386530"/>
                </a:lnTo>
                <a:lnTo>
                  <a:pt x="0" y="1386530"/>
                </a:lnTo>
                <a:lnTo>
                  <a:pt x="0" y="0"/>
                </a:lnTo>
                <a:close/>
              </a:path>
            </a:pathLst>
          </a:custGeom>
          <a:blipFill>
            <a:blip r:embed="rId7"/>
            <a:stretch>
              <a:fillRect/>
            </a:stretch>
          </a:blipFill>
        </p:spPr>
      </p:sp>
      <p:sp>
        <p:nvSpPr>
          <p:cNvPr id="27" name="Freeform 27"/>
          <p:cNvSpPr/>
          <p:nvPr/>
        </p:nvSpPr>
        <p:spPr>
          <a:xfrm>
            <a:off x="385013" y="6630736"/>
            <a:ext cx="401262" cy="424055"/>
          </a:xfrm>
          <a:custGeom>
            <a:avLst/>
            <a:gdLst/>
            <a:ahLst/>
            <a:cxnLst/>
            <a:rect l="l" t="t" r="r" b="b"/>
            <a:pathLst>
              <a:path w="401262" h="424055">
                <a:moveTo>
                  <a:pt x="0" y="0"/>
                </a:moveTo>
                <a:lnTo>
                  <a:pt x="401262" y="0"/>
                </a:lnTo>
                <a:lnTo>
                  <a:pt x="401262" y="424055"/>
                </a:lnTo>
                <a:lnTo>
                  <a:pt x="0" y="42405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28" name="Freeform 28"/>
          <p:cNvSpPr/>
          <p:nvPr/>
        </p:nvSpPr>
        <p:spPr>
          <a:xfrm>
            <a:off x="358709" y="8498232"/>
            <a:ext cx="522721" cy="518147"/>
          </a:xfrm>
          <a:custGeom>
            <a:avLst/>
            <a:gdLst/>
            <a:ahLst/>
            <a:cxnLst/>
            <a:rect l="l" t="t" r="r" b="b"/>
            <a:pathLst>
              <a:path w="522721" h="518147">
                <a:moveTo>
                  <a:pt x="0" y="0"/>
                </a:moveTo>
                <a:lnTo>
                  <a:pt x="522721" y="0"/>
                </a:lnTo>
                <a:lnTo>
                  <a:pt x="522721" y="518147"/>
                </a:lnTo>
                <a:lnTo>
                  <a:pt x="0" y="51814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9" name="Freeform 29"/>
          <p:cNvSpPr/>
          <p:nvPr/>
        </p:nvSpPr>
        <p:spPr>
          <a:xfrm>
            <a:off x="3964591" y="6772279"/>
            <a:ext cx="519980" cy="504381"/>
          </a:xfrm>
          <a:custGeom>
            <a:avLst/>
            <a:gdLst/>
            <a:ahLst/>
            <a:cxnLst/>
            <a:rect l="l" t="t" r="r" b="b"/>
            <a:pathLst>
              <a:path w="519980" h="504381">
                <a:moveTo>
                  <a:pt x="0" y="0"/>
                </a:moveTo>
                <a:lnTo>
                  <a:pt x="519980" y="0"/>
                </a:lnTo>
                <a:lnTo>
                  <a:pt x="519980" y="504381"/>
                </a:lnTo>
                <a:lnTo>
                  <a:pt x="0" y="50438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30" name="Freeform 30"/>
          <p:cNvSpPr/>
          <p:nvPr/>
        </p:nvSpPr>
        <p:spPr>
          <a:xfrm>
            <a:off x="3973282" y="8498232"/>
            <a:ext cx="588630" cy="588630"/>
          </a:xfrm>
          <a:custGeom>
            <a:avLst/>
            <a:gdLst/>
            <a:ahLst/>
            <a:cxnLst/>
            <a:rect l="l" t="t" r="r" b="b"/>
            <a:pathLst>
              <a:path w="588630" h="588630">
                <a:moveTo>
                  <a:pt x="0" y="0"/>
                </a:moveTo>
                <a:lnTo>
                  <a:pt x="588630" y="0"/>
                </a:lnTo>
                <a:lnTo>
                  <a:pt x="588630" y="588630"/>
                </a:lnTo>
                <a:lnTo>
                  <a:pt x="0" y="588630"/>
                </a:lnTo>
                <a:lnTo>
                  <a:pt x="0" y="0"/>
                </a:lnTo>
                <a:close/>
              </a:path>
            </a:pathLst>
          </a:custGeom>
          <a:blipFill>
            <a:blip r:embed="rId14"/>
            <a:stretch>
              <a:fillRect/>
            </a:stretch>
          </a:blipFill>
        </p:spPr>
      </p:sp>
      <p:sp>
        <p:nvSpPr>
          <p:cNvPr id="31" name="TextBox 31"/>
          <p:cNvSpPr txBox="1"/>
          <p:nvPr/>
        </p:nvSpPr>
        <p:spPr>
          <a:xfrm>
            <a:off x="347342" y="556526"/>
            <a:ext cx="7006658" cy="474489"/>
          </a:xfrm>
          <a:prstGeom prst="rect">
            <a:avLst/>
          </a:prstGeom>
        </p:spPr>
        <p:txBody>
          <a:bodyPr lIns="0" tIns="0" rIns="0" bIns="0" rtlCol="0" anchor="t">
            <a:spAutoFit/>
          </a:bodyPr>
          <a:lstStyle/>
          <a:p>
            <a:pPr algn="ctr">
              <a:lnSpc>
                <a:spcPts val="3700"/>
              </a:lnSpc>
            </a:pPr>
            <a:r>
              <a:rPr lang="en-US" sz="3700" spc="-185" dirty="0">
                <a:solidFill>
                  <a:srgbClr val="39379E"/>
                </a:solidFill>
                <a:latin typeface="Lazydog"/>
                <a:ea typeface="Lazydog"/>
                <a:cs typeface="Lazydog"/>
                <a:sym typeface="Lazydog"/>
              </a:rPr>
              <a:t>YEAR TWO: SUMMER TERM 2026</a:t>
            </a:r>
          </a:p>
        </p:txBody>
      </p:sp>
      <p:sp>
        <p:nvSpPr>
          <p:cNvPr id="32" name="TextBox 32"/>
          <p:cNvSpPr txBox="1"/>
          <p:nvPr/>
        </p:nvSpPr>
        <p:spPr>
          <a:xfrm>
            <a:off x="944055" y="1164856"/>
            <a:ext cx="5922570" cy="264160"/>
          </a:xfrm>
          <a:prstGeom prst="rect">
            <a:avLst/>
          </a:prstGeom>
        </p:spPr>
        <p:txBody>
          <a:bodyPr lIns="0" tIns="0" rIns="0" bIns="0" rtlCol="0" anchor="t">
            <a:spAutoFit/>
          </a:bodyPr>
          <a:lstStyle/>
          <a:p>
            <a:pPr algn="ctr">
              <a:lnSpc>
                <a:spcPts val="2239"/>
              </a:lnSpc>
              <a:spcBef>
                <a:spcPct val="0"/>
              </a:spcBef>
            </a:pPr>
            <a:r>
              <a:rPr lang="en-US" sz="1599" b="1" spc="15">
                <a:solidFill>
                  <a:srgbClr val="FFFFFF"/>
                </a:solidFill>
                <a:latin typeface="One Little Font Bold"/>
                <a:ea typeface="One Little Font Bold"/>
                <a:cs typeface="One Little Font Bold"/>
                <a:sym typeface="One Little Font Bold"/>
              </a:rPr>
              <a:t>Information for parents and carers</a:t>
            </a:r>
          </a:p>
        </p:txBody>
      </p:sp>
      <p:sp>
        <p:nvSpPr>
          <p:cNvPr id="33" name="TextBox 33"/>
          <p:cNvSpPr txBox="1"/>
          <p:nvPr/>
        </p:nvSpPr>
        <p:spPr>
          <a:xfrm>
            <a:off x="872864" y="3209161"/>
            <a:ext cx="1683448"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ENGLISH</a:t>
            </a:r>
          </a:p>
        </p:txBody>
      </p:sp>
      <p:sp>
        <p:nvSpPr>
          <p:cNvPr id="34" name="TextBox 34"/>
          <p:cNvSpPr txBox="1"/>
          <p:nvPr/>
        </p:nvSpPr>
        <p:spPr>
          <a:xfrm>
            <a:off x="914610" y="5383070"/>
            <a:ext cx="2792821" cy="436017"/>
          </a:xfrm>
          <a:prstGeom prst="rect">
            <a:avLst/>
          </a:prstGeom>
        </p:spPr>
        <p:txBody>
          <a:bodyPr wrap="square" lIns="0" tIns="0" rIns="0" bIns="0" rtlCol="0" anchor="t">
            <a:spAutoFit/>
          </a:bodyPr>
          <a:lstStyle/>
          <a:p>
            <a:pPr algn="l">
              <a:lnSpc>
                <a:spcPts val="1679"/>
              </a:lnSpc>
              <a:spcBef>
                <a:spcPct val="0"/>
              </a:spcBef>
            </a:pPr>
            <a:r>
              <a:rPr lang="en-US" sz="1200" b="1" spc="12" dirty="0">
                <a:solidFill>
                  <a:srgbClr val="20135B"/>
                </a:solidFill>
                <a:latin typeface="One Little Font Bold"/>
                <a:ea typeface="One Little Font Bold"/>
                <a:cs typeface="One Little Font Bold"/>
                <a:sym typeface="One Little Font Bold"/>
              </a:rPr>
              <a:t>SCIENCE</a:t>
            </a:r>
          </a:p>
          <a:p>
            <a:pPr algn="l">
              <a:lnSpc>
                <a:spcPts val="1679"/>
              </a:lnSpc>
              <a:spcBef>
                <a:spcPct val="0"/>
              </a:spcBef>
            </a:pPr>
            <a:endParaRPr lang="en-US" sz="1200" b="1" spc="12" dirty="0">
              <a:solidFill>
                <a:srgbClr val="20135B"/>
              </a:solidFill>
              <a:latin typeface="One Little Font Bold"/>
              <a:ea typeface="One Little Font Bold"/>
              <a:cs typeface="One Little Font Bold"/>
              <a:sym typeface="One Little Font Bold"/>
            </a:endParaRPr>
          </a:p>
        </p:txBody>
      </p:sp>
      <p:sp>
        <p:nvSpPr>
          <p:cNvPr id="35" name="TextBox 35"/>
          <p:cNvSpPr txBox="1"/>
          <p:nvPr/>
        </p:nvSpPr>
        <p:spPr>
          <a:xfrm>
            <a:off x="944055" y="6654169"/>
            <a:ext cx="955925"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HISTORY</a:t>
            </a:r>
          </a:p>
        </p:txBody>
      </p:sp>
      <p:sp>
        <p:nvSpPr>
          <p:cNvPr id="36" name="TextBox 36"/>
          <p:cNvSpPr txBox="1"/>
          <p:nvPr/>
        </p:nvSpPr>
        <p:spPr>
          <a:xfrm>
            <a:off x="4662677" y="3309430"/>
            <a:ext cx="1315020"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MATHS</a:t>
            </a:r>
          </a:p>
        </p:txBody>
      </p:sp>
      <p:sp>
        <p:nvSpPr>
          <p:cNvPr id="37" name="TextBox 37"/>
          <p:cNvSpPr txBox="1"/>
          <p:nvPr/>
        </p:nvSpPr>
        <p:spPr>
          <a:xfrm>
            <a:off x="4629375" y="6743704"/>
            <a:ext cx="1315020"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PE</a:t>
            </a:r>
          </a:p>
        </p:txBody>
      </p:sp>
      <p:sp>
        <p:nvSpPr>
          <p:cNvPr id="38" name="TextBox 38"/>
          <p:cNvSpPr txBox="1"/>
          <p:nvPr/>
        </p:nvSpPr>
        <p:spPr>
          <a:xfrm>
            <a:off x="254772" y="3418015"/>
            <a:ext cx="3483415" cy="1808187"/>
          </a:xfrm>
          <a:prstGeom prst="rect">
            <a:avLst/>
          </a:prstGeom>
        </p:spPr>
        <p:txBody>
          <a:bodyPr wrap="square" lIns="0" tIns="0" rIns="0" bIns="0" rtlCol="0" anchor="t">
            <a:spAutoFit/>
          </a:bodyPr>
          <a:lstStyle/>
          <a:p>
            <a:pPr>
              <a:lnSpc>
                <a:spcPts val="1463"/>
              </a:lnSpc>
            </a:pPr>
            <a:r>
              <a:rPr lang="en-US" sz="900" spc="10" dirty="0">
                <a:solidFill>
                  <a:srgbClr val="20135B"/>
                </a:solidFill>
                <a:latin typeface="Canva Sans"/>
                <a:ea typeface="Canva Sans"/>
                <a:cs typeface="Canva Sans"/>
                <a:sym typeface="Canva Sans"/>
              </a:rPr>
              <a:t>This term, we will learn how to create a biography by learning all about Roald Dahl. We will read the book 'The Bear and the Piano' in Summer two. We will unpick the Bear and the Piano stories to help us develop our comprehension and writing skills. Every week, we will continue to learn a new spelling rule and be tested on these spellings every Friday. The children can </a:t>
            </a:r>
            <a:r>
              <a:rPr lang="en-US" sz="900" spc="10" dirty="0" err="1">
                <a:solidFill>
                  <a:srgbClr val="20135B"/>
                </a:solidFill>
                <a:latin typeface="Canva Sans"/>
                <a:ea typeface="Canva Sans"/>
                <a:cs typeface="Canva Sans"/>
                <a:sym typeface="Canva Sans"/>
              </a:rPr>
              <a:t>practise</a:t>
            </a:r>
            <a:r>
              <a:rPr lang="en-US" sz="900" spc="10" dirty="0">
                <a:solidFill>
                  <a:srgbClr val="20135B"/>
                </a:solidFill>
                <a:latin typeface="Canva Sans"/>
                <a:ea typeface="Canva Sans"/>
                <a:cs typeface="Canva Sans"/>
                <a:sym typeface="Canva Sans"/>
              </a:rPr>
              <a:t> their spellings on spelling shed. </a:t>
            </a:r>
            <a:endParaRPr lang="en-US" sz="900" spc="10" dirty="0">
              <a:solidFill>
                <a:srgbClr val="20135B"/>
              </a:solidFill>
              <a:latin typeface="Canva Sans"/>
              <a:ea typeface="Canva Sans"/>
              <a:cs typeface="Canva Sans"/>
            </a:endParaRPr>
          </a:p>
          <a:p>
            <a:pPr algn="l">
              <a:lnSpc>
                <a:spcPts val="1463"/>
              </a:lnSpc>
            </a:pPr>
            <a:r>
              <a:rPr lang="en-US" sz="900" spc="10" dirty="0">
                <a:solidFill>
                  <a:srgbClr val="20135B"/>
                </a:solidFill>
                <a:latin typeface="Canva Sans"/>
                <a:ea typeface="Canva Sans"/>
                <a:cs typeface="Canva Sans"/>
                <a:sym typeface="Canva Sans"/>
              </a:rPr>
              <a:t>We will spend lots of time focusing on our handwriting, making sure we can form our letters perfectly.</a:t>
            </a:r>
            <a:r>
              <a:rPr lang="en-US" sz="1000" spc="10" dirty="0">
                <a:solidFill>
                  <a:srgbClr val="20135B"/>
                </a:solidFill>
                <a:latin typeface="Canva Sans"/>
                <a:ea typeface="Canva Sans"/>
                <a:cs typeface="Canva Sans"/>
                <a:sym typeface="Canva Sans"/>
              </a:rPr>
              <a:t> </a:t>
            </a:r>
            <a:endParaRPr lang="en-US" sz="1000" spc="10" dirty="0">
              <a:solidFill>
                <a:srgbClr val="20135B"/>
              </a:solidFill>
              <a:latin typeface="Canva Sans"/>
              <a:ea typeface="Canva Sans"/>
              <a:cs typeface="Canva Sans"/>
            </a:endParaRPr>
          </a:p>
          <a:p>
            <a:pPr algn="l">
              <a:lnSpc>
                <a:spcPts val="345"/>
              </a:lnSpc>
            </a:pPr>
            <a:r>
              <a:rPr lang="en-US" sz="200" spc="2" dirty="0">
                <a:solidFill>
                  <a:srgbClr val="20135B"/>
                </a:solidFill>
                <a:latin typeface="One Little Font"/>
                <a:ea typeface="One Little Font"/>
                <a:cs typeface="One Little Font"/>
                <a:sym typeface="One Little Font"/>
              </a:rPr>
              <a:t> </a:t>
            </a:r>
            <a:endParaRPr lang="en-US" sz="200" spc="2" dirty="0">
              <a:solidFill>
                <a:srgbClr val="20135B"/>
              </a:solidFill>
              <a:latin typeface="One Little Font"/>
              <a:ea typeface="One Little Font"/>
              <a:cs typeface="One Little Font"/>
            </a:endParaRPr>
          </a:p>
          <a:p>
            <a:pPr algn="l">
              <a:lnSpc>
                <a:spcPts val="345"/>
              </a:lnSpc>
              <a:spcBef>
                <a:spcPct val="0"/>
              </a:spcBef>
            </a:pPr>
            <a:endParaRPr lang="en-US" sz="246" spc="2" dirty="0">
              <a:solidFill>
                <a:srgbClr val="20135B"/>
              </a:solidFill>
              <a:latin typeface="One Little Font"/>
              <a:ea typeface="One Little Font"/>
              <a:cs typeface="One Little Font"/>
              <a:sym typeface="One Little Font"/>
            </a:endParaRPr>
          </a:p>
        </p:txBody>
      </p:sp>
      <p:sp>
        <p:nvSpPr>
          <p:cNvPr id="39" name="TextBox 39"/>
          <p:cNvSpPr txBox="1"/>
          <p:nvPr/>
        </p:nvSpPr>
        <p:spPr>
          <a:xfrm>
            <a:off x="253115" y="5402767"/>
            <a:ext cx="3322418" cy="1023614"/>
          </a:xfrm>
          <a:prstGeom prst="rect">
            <a:avLst/>
          </a:prstGeom>
        </p:spPr>
        <p:txBody>
          <a:bodyPr wrap="square" lIns="0" tIns="0" rIns="0" bIns="0" rtlCol="0" anchor="t">
            <a:spAutoFit/>
          </a:bodyPr>
          <a:lstStyle/>
          <a:p>
            <a:pPr algn="l">
              <a:lnSpc>
                <a:spcPts val="980"/>
              </a:lnSpc>
            </a:pPr>
            <a:endParaRPr lang="en-US" sz="700" spc="7" dirty="0">
              <a:solidFill>
                <a:srgbClr val="20135B"/>
              </a:solidFill>
              <a:latin typeface="Canva Sans"/>
              <a:ea typeface="Canva Sans"/>
              <a:cs typeface="Canva Sans"/>
            </a:endParaRPr>
          </a:p>
          <a:p>
            <a:pPr algn="l">
              <a:lnSpc>
                <a:spcPts val="1819"/>
              </a:lnSpc>
            </a:pPr>
            <a:r>
              <a:rPr lang="en-US" sz="1250" spc="12" dirty="0">
                <a:solidFill>
                  <a:srgbClr val="20135B"/>
                </a:solidFill>
                <a:latin typeface="Canva Sans"/>
                <a:ea typeface="Canva Sans"/>
                <a:cs typeface="Canva Sans"/>
                <a:sym typeface="Canva Sans"/>
              </a:rPr>
              <a:t> </a:t>
            </a:r>
            <a:r>
              <a:rPr lang="en-US" sz="900" spc="12" dirty="0">
                <a:solidFill>
                  <a:srgbClr val="20135B"/>
                </a:solidFill>
                <a:latin typeface="Canva Sans"/>
                <a:ea typeface="Canva Sans"/>
                <a:cs typeface="Canva Sans"/>
                <a:sym typeface="Canva Sans"/>
              </a:rPr>
              <a:t>We will ne identifying, comparing and investigating the suitability of a range of everyday materials and finding out about famous Scientists and their work. After half-term we’ll learn about living things and their habitats.</a:t>
            </a:r>
            <a:endParaRPr lang="en-US" sz="1250" spc="12" dirty="0">
              <a:solidFill>
                <a:srgbClr val="20135B"/>
              </a:solidFill>
              <a:latin typeface="Canva Sans"/>
              <a:ea typeface="Canva Sans"/>
              <a:cs typeface="Canva Sans"/>
            </a:endParaRPr>
          </a:p>
        </p:txBody>
      </p:sp>
      <p:sp>
        <p:nvSpPr>
          <p:cNvPr id="40" name="TextBox 40"/>
          <p:cNvSpPr txBox="1"/>
          <p:nvPr/>
        </p:nvSpPr>
        <p:spPr>
          <a:xfrm>
            <a:off x="385013" y="7018682"/>
            <a:ext cx="3322418" cy="1243354"/>
          </a:xfrm>
          <a:prstGeom prst="rect">
            <a:avLst/>
          </a:prstGeom>
        </p:spPr>
        <p:txBody>
          <a:bodyPr lIns="0" tIns="0" rIns="0" bIns="0" rtlCol="0" anchor="t">
            <a:spAutoFit/>
          </a:bodyPr>
          <a:lstStyle/>
          <a:p>
            <a:pPr>
              <a:lnSpc>
                <a:spcPts val="1399"/>
              </a:lnSpc>
            </a:pPr>
            <a:r>
              <a:rPr lang="en-US" sz="950" spc="9" dirty="0">
                <a:solidFill>
                  <a:srgbClr val="20135B"/>
                </a:solidFill>
                <a:latin typeface="Canva Sans"/>
                <a:ea typeface="Canva Sans"/>
                <a:cs typeface="Canva Sans"/>
                <a:sym typeface="Canva Sans"/>
              </a:rPr>
              <a:t>Our topic this term is called Great Women. We will learn about the lives of Mary Seacole and Grace Darling. </a:t>
            </a:r>
          </a:p>
          <a:p>
            <a:pPr>
              <a:lnSpc>
                <a:spcPts val="1399"/>
              </a:lnSpc>
            </a:pPr>
            <a:r>
              <a:rPr lang="en-US" sz="950" spc="9" dirty="0">
                <a:solidFill>
                  <a:srgbClr val="20135B"/>
                </a:solidFill>
                <a:latin typeface="Canva Sans"/>
                <a:ea typeface="Canva Sans"/>
                <a:cs typeface="Canva Sans"/>
                <a:sym typeface="Canva Sans"/>
              </a:rPr>
              <a:t>We will learn about ...</a:t>
            </a:r>
            <a:endParaRPr lang="en-US" sz="950" spc="9" dirty="0">
              <a:solidFill>
                <a:srgbClr val="20135B"/>
              </a:solidFill>
              <a:latin typeface="Canva Sans"/>
              <a:ea typeface="Canva Sans"/>
              <a:cs typeface="Canva Sans"/>
            </a:endParaRPr>
          </a:p>
          <a:p>
            <a:pPr marL="215265" lvl="1" indent="-107950">
              <a:lnSpc>
                <a:spcPts val="1399"/>
              </a:lnSpc>
              <a:buFont typeface="Arial"/>
              <a:buChar char="•"/>
            </a:pPr>
            <a:r>
              <a:rPr lang="en-US" sz="950" spc="9" dirty="0">
                <a:solidFill>
                  <a:srgbClr val="20135B"/>
                </a:solidFill>
                <a:latin typeface="Canva Sans"/>
                <a:ea typeface="Canva Sans"/>
                <a:cs typeface="Canva Sans"/>
                <a:sym typeface="Canva Sans"/>
              </a:rPr>
              <a:t>the Crimean war and how both women supported the soldiers. </a:t>
            </a:r>
            <a:endParaRPr lang="en-US" sz="950" spc="9" dirty="0">
              <a:solidFill>
                <a:srgbClr val="20135B"/>
              </a:solidFill>
              <a:latin typeface="Canva Sans"/>
              <a:ea typeface="Canva Sans"/>
              <a:cs typeface="Canva Sans"/>
            </a:endParaRPr>
          </a:p>
          <a:p>
            <a:pPr marL="215265" lvl="1" indent="-107950">
              <a:lnSpc>
                <a:spcPts val="1399"/>
              </a:lnSpc>
              <a:buFont typeface="Arial"/>
              <a:buChar char="•"/>
            </a:pPr>
            <a:r>
              <a:rPr lang="en-US" sz="950" spc="9" dirty="0">
                <a:solidFill>
                  <a:srgbClr val="20135B"/>
                </a:solidFill>
                <a:latin typeface="Canva Sans"/>
                <a:ea typeface="Canva Sans"/>
                <a:cs typeface="Canva Sans"/>
                <a:sym typeface="Canva Sans"/>
              </a:rPr>
              <a:t>the difference between their work</a:t>
            </a:r>
          </a:p>
          <a:p>
            <a:pPr marL="215265" lvl="1" indent="-107950">
              <a:lnSpc>
                <a:spcPts val="1399"/>
              </a:lnSpc>
              <a:buFont typeface="Arial"/>
              <a:buChar char="•"/>
            </a:pPr>
            <a:r>
              <a:rPr lang="en-US" sz="950" spc="9" dirty="0">
                <a:solidFill>
                  <a:srgbClr val="20135B"/>
                </a:solidFill>
                <a:latin typeface="Canva Sans"/>
                <a:ea typeface="Canva Sans"/>
                <a:cs typeface="Canva Sans"/>
              </a:rPr>
              <a:t>How they changed the way we nurse today. </a:t>
            </a:r>
          </a:p>
        </p:txBody>
      </p:sp>
      <p:sp>
        <p:nvSpPr>
          <p:cNvPr id="41" name="TextBox 41"/>
          <p:cNvSpPr txBox="1"/>
          <p:nvPr/>
        </p:nvSpPr>
        <p:spPr>
          <a:xfrm>
            <a:off x="3964591" y="3704814"/>
            <a:ext cx="3389410" cy="2848610"/>
          </a:xfrm>
          <a:prstGeom prst="rect">
            <a:avLst/>
          </a:prstGeom>
        </p:spPr>
        <p:txBody>
          <a:bodyPr lIns="0" tIns="0" rIns="0" bIns="0" rtlCol="0" anchor="t">
            <a:spAutoFit/>
          </a:bodyPr>
          <a:lstStyle/>
          <a:p>
            <a:pPr algn="l">
              <a:lnSpc>
                <a:spcPts val="1539"/>
              </a:lnSpc>
            </a:pPr>
            <a:r>
              <a:rPr lang="en-US" sz="1099" spc="10" dirty="0">
                <a:solidFill>
                  <a:srgbClr val="20135B"/>
                </a:solidFill>
                <a:latin typeface="Canva Sans"/>
                <a:ea typeface="Canva Sans"/>
                <a:cs typeface="Canva Sans"/>
                <a:sym typeface="Canva Sans"/>
              </a:rPr>
              <a:t> We will cover these areas throughout the term:</a:t>
            </a:r>
          </a:p>
          <a:p>
            <a:pPr algn="l">
              <a:lnSpc>
                <a:spcPts val="1539"/>
              </a:lnSpc>
            </a:pPr>
            <a:endParaRPr lang="en-US" sz="1099" spc="10" dirty="0">
              <a:solidFill>
                <a:srgbClr val="20135B"/>
              </a:solidFill>
              <a:latin typeface="Canva Sans"/>
              <a:ea typeface="Canva Sans"/>
              <a:cs typeface="Canva Sans"/>
              <a:sym typeface="Canva Sans"/>
            </a:endParaRPr>
          </a:p>
          <a:p>
            <a:pPr marL="171450" indent="-171450" algn="l">
              <a:lnSpc>
                <a:spcPts val="1539"/>
              </a:lnSpc>
              <a:buFont typeface="Arial" panose="020B0604020202020204" pitchFamily="34" charset="0"/>
              <a:buChar char="•"/>
            </a:pPr>
            <a:r>
              <a:rPr lang="en-US" sz="1099" spc="10" dirty="0">
                <a:solidFill>
                  <a:srgbClr val="20135B"/>
                </a:solidFill>
                <a:latin typeface="Canva Sans"/>
                <a:ea typeface="Canva Sans"/>
                <a:cs typeface="Canva Sans"/>
                <a:sym typeface="Canva Sans"/>
              </a:rPr>
              <a:t>Reading and writing numbers in words and figures</a:t>
            </a:r>
          </a:p>
          <a:p>
            <a:pPr marL="171450" indent="-171450" algn="l">
              <a:lnSpc>
                <a:spcPts val="1539"/>
              </a:lnSpc>
              <a:buFont typeface="Arial" panose="020B0604020202020204" pitchFamily="34" charset="0"/>
              <a:buChar char="•"/>
            </a:pPr>
            <a:r>
              <a:rPr lang="en-US" sz="1050" spc="10" dirty="0">
                <a:solidFill>
                  <a:srgbClr val="20135B"/>
                </a:solidFill>
                <a:latin typeface="Canva Sans"/>
                <a:ea typeface="Canva Sans"/>
                <a:cs typeface="Canva Sans"/>
                <a:sym typeface="Canva Sans"/>
              </a:rPr>
              <a:t>Identifying odd and even numbers </a:t>
            </a:r>
            <a:endParaRPr lang="en-US" sz="1050" spc="10" dirty="0">
              <a:solidFill>
                <a:srgbClr val="20135B"/>
              </a:solidFill>
              <a:latin typeface="Canva Sans"/>
              <a:ea typeface="Canva Sans"/>
              <a:cs typeface="Canva Sans"/>
            </a:endParaRPr>
          </a:p>
          <a:p>
            <a:pPr marL="171450" indent="-171450" algn="l">
              <a:lnSpc>
                <a:spcPts val="1539"/>
              </a:lnSpc>
              <a:buFont typeface="Arial" panose="020B0604020202020204" pitchFamily="34" charset="0"/>
              <a:buChar char="•"/>
            </a:pPr>
            <a:r>
              <a:rPr lang="en-US" sz="1099" spc="10" dirty="0">
                <a:solidFill>
                  <a:srgbClr val="20135B"/>
                </a:solidFill>
                <a:latin typeface="Canva Sans"/>
                <a:ea typeface="Canva Sans"/>
                <a:cs typeface="Canva Sans"/>
                <a:sym typeface="Canva Sans"/>
              </a:rPr>
              <a:t>Properties of numbers and number sequences</a:t>
            </a:r>
          </a:p>
          <a:p>
            <a:pPr marL="171450" indent="-171450" algn="l">
              <a:lnSpc>
                <a:spcPts val="1539"/>
              </a:lnSpc>
              <a:buFont typeface="Arial" panose="020B0604020202020204" pitchFamily="34" charset="0"/>
              <a:buChar char="•"/>
            </a:pPr>
            <a:r>
              <a:rPr lang="en-US" sz="1099" spc="10" dirty="0">
                <a:solidFill>
                  <a:srgbClr val="20135B"/>
                </a:solidFill>
                <a:latin typeface="Canva Sans"/>
                <a:ea typeface="Canva Sans"/>
                <a:cs typeface="Canva Sans"/>
                <a:sym typeface="Canva Sans"/>
              </a:rPr>
              <a:t>Finding fractions of shapes</a:t>
            </a:r>
          </a:p>
          <a:p>
            <a:pPr marL="171450" indent="-171450" algn="l">
              <a:lnSpc>
                <a:spcPts val="1539"/>
              </a:lnSpc>
              <a:buFont typeface="Arial" panose="020B0604020202020204" pitchFamily="34" charset="0"/>
              <a:buChar char="•"/>
            </a:pPr>
            <a:r>
              <a:rPr lang="en-US" sz="1099" spc="10" dirty="0">
                <a:solidFill>
                  <a:srgbClr val="20135B"/>
                </a:solidFill>
                <a:latin typeface="Canva Sans"/>
                <a:ea typeface="Canva Sans"/>
                <a:cs typeface="Canva Sans"/>
                <a:sym typeface="Canva Sans"/>
              </a:rPr>
              <a:t>Adding and subtracting</a:t>
            </a:r>
          </a:p>
          <a:p>
            <a:pPr marL="171450" indent="-171450" algn="l">
              <a:lnSpc>
                <a:spcPts val="1539"/>
              </a:lnSpc>
              <a:buFont typeface="Arial" panose="020B0604020202020204" pitchFamily="34" charset="0"/>
              <a:buChar char="•"/>
            </a:pPr>
            <a:r>
              <a:rPr lang="en-US" sz="1099" spc="10" dirty="0">
                <a:solidFill>
                  <a:srgbClr val="20135B"/>
                </a:solidFill>
                <a:latin typeface="Canva Sans"/>
                <a:ea typeface="Canva Sans"/>
                <a:cs typeface="Canva Sans"/>
                <a:sym typeface="Canva Sans"/>
              </a:rPr>
              <a:t>Multiplication and division.</a:t>
            </a:r>
          </a:p>
          <a:p>
            <a:pPr algn="l">
              <a:lnSpc>
                <a:spcPts val="1539"/>
              </a:lnSpc>
            </a:pPr>
            <a:r>
              <a:rPr lang="en-US" sz="1050" spc="10" dirty="0">
                <a:solidFill>
                  <a:srgbClr val="20135B"/>
                </a:solidFill>
                <a:latin typeface="Canva Sans"/>
                <a:ea typeface="Canva Sans"/>
                <a:cs typeface="Canva Sans"/>
                <a:sym typeface="Canva Sans"/>
              </a:rPr>
              <a:t>Children will be set </a:t>
            </a:r>
            <a:r>
              <a:rPr lang="en-US" sz="1050" spc="10" dirty="0" err="1">
                <a:solidFill>
                  <a:srgbClr val="20135B"/>
                </a:solidFill>
                <a:latin typeface="Canva Sans"/>
                <a:ea typeface="Canva Sans"/>
                <a:cs typeface="Canva Sans"/>
                <a:sym typeface="Canva Sans"/>
              </a:rPr>
              <a:t>Maths</a:t>
            </a:r>
            <a:r>
              <a:rPr lang="en-US" sz="1050" spc="10" dirty="0">
                <a:solidFill>
                  <a:srgbClr val="20135B"/>
                </a:solidFill>
                <a:latin typeface="Canva Sans"/>
                <a:ea typeface="Canva Sans"/>
                <a:cs typeface="Canva Sans"/>
                <a:sym typeface="Canva Sans"/>
              </a:rPr>
              <a:t> activities on our online Apps Mathletics and My </a:t>
            </a:r>
            <a:r>
              <a:rPr lang="en-US" sz="1050" spc="10" dirty="0" err="1">
                <a:solidFill>
                  <a:srgbClr val="20135B"/>
                </a:solidFill>
                <a:latin typeface="Canva Sans"/>
                <a:ea typeface="Canva Sans"/>
                <a:cs typeface="Canva Sans"/>
                <a:sym typeface="Canva Sans"/>
              </a:rPr>
              <a:t>Maths</a:t>
            </a:r>
            <a:r>
              <a:rPr lang="en-US" sz="1050" spc="10" dirty="0">
                <a:solidFill>
                  <a:srgbClr val="20135B"/>
                </a:solidFill>
                <a:latin typeface="Canva Sans"/>
                <a:ea typeface="Canva Sans"/>
                <a:cs typeface="Canva Sans"/>
                <a:sym typeface="Canva Sans"/>
              </a:rPr>
              <a:t> to help consolidate learning in school and build their </a:t>
            </a:r>
            <a:r>
              <a:rPr lang="en-US" sz="1050" spc="10" dirty="0" err="1">
                <a:solidFill>
                  <a:srgbClr val="20135B"/>
                </a:solidFill>
                <a:latin typeface="Canva Sans"/>
                <a:ea typeface="Canva Sans"/>
                <a:cs typeface="Canva Sans"/>
                <a:sym typeface="Canva Sans"/>
              </a:rPr>
              <a:t>maths</a:t>
            </a:r>
            <a:r>
              <a:rPr lang="en-US" sz="1050" spc="10" dirty="0">
                <a:solidFill>
                  <a:srgbClr val="20135B"/>
                </a:solidFill>
                <a:latin typeface="Canva Sans"/>
                <a:ea typeface="Canva Sans"/>
                <a:cs typeface="Canva Sans"/>
                <a:sym typeface="Canva Sans"/>
              </a:rPr>
              <a:t> fluency. Encouraging children to use TTRS will help develop their multiplication skills. </a:t>
            </a:r>
            <a:endParaRPr lang="en-US" sz="1050" spc="10" dirty="0">
              <a:solidFill>
                <a:srgbClr val="20135B"/>
              </a:solidFill>
              <a:latin typeface="Canva Sans"/>
              <a:ea typeface="Canva Sans"/>
              <a:cs typeface="Canva Sans"/>
            </a:endParaRPr>
          </a:p>
          <a:p>
            <a:pPr algn="l">
              <a:lnSpc>
                <a:spcPts val="1539"/>
              </a:lnSpc>
              <a:spcBef>
                <a:spcPct val="0"/>
              </a:spcBef>
            </a:pPr>
            <a:endParaRPr lang="en-US" sz="1099" spc="10" dirty="0">
              <a:solidFill>
                <a:srgbClr val="20135B"/>
              </a:solidFill>
              <a:latin typeface="Canva Sans"/>
              <a:ea typeface="Canva Sans"/>
              <a:cs typeface="Canva Sans"/>
              <a:sym typeface="Canva Sans"/>
            </a:endParaRPr>
          </a:p>
        </p:txBody>
      </p:sp>
      <p:sp>
        <p:nvSpPr>
          <p:cNvPr id="42" name="TextBox 42"/>
          <p:cNvSpPr txBox="1"/>
          <p:nvPr/>
        </p:nvSpPr>
        <p:spPr>
          <a:xfrm>
            <a:off x="3997893" y="8982102"/>
            <a:ext cx="3356107" cy="1013098"/>
          </a:xfrm>
          <a:prstGeom prst="rect">
            <a:avLst/>
          </a:prstGeom>
        </p:spPr>
        <p:txBody>
          <a:bodyPr lIns="0" tIns="0" rIns="0" bIns="0" rtlCol="0" anchor="t">
            <a:spAutoFit/>
          </a:bodyPr>
          <a:lstStyle/>
          <a:p>
            <a:pPr>
              <a:lnSpc>
                <a:spcPts val="1260"/>
              </a:lnSpc>
            </a:pPr>
            <a:r>
              <a:rPr lang="en-US" sz="900" spc="9">
                <a:solidFill>
                  <a:srgbClr val="20135B"/>
                </a:solidFill>
                <a:latin typeface="Canva Sans"/>
                <a:ea typeface="Canva Sans"/>
                <a:cs typeface="Canva Sans"/>
                <a:sym typeface="Canva Sans"/>
              </a:rPr>
              <a:t>In Geography, we will cover the unit What is it like to live at the coast. We will learn</a:t>
            </a:r>
            <a:endParaRPr lang="en-US" sz="900" spc="9">
              <a:solidFill>
                <a:srgbClr val="20135B"/>
              </a:solidFill>
              <a:latin typeface="Canva Sans"/>
              <a:ea typeface="Canva Sans"/>
              <a:cs typeface="Canva Sans"/>
            </a:endParaRPr>
          </a:p>
          <a:p>
            <a:pPr marL="194310" lvl="1" indent="-97155">
              <a:lnSpc>
                <a:spcPts val="1260"/>
              </a:lnSpc>
              <a:buFont typeface="Arial"/>
              <a:buChar char="•"/>
            </a:pPr>
            <a:r>
              <a:rPr lang="en-US" sz="900" spc="9">
                <a:solidFill>
                  <a:srgbClr val="20135B"/>
                </a:solidFill>
                <a:latin typeface="Canva Sans"/>
                <a:ea typeface="Canva Sans"/>
                <a:cs typeface="Canva Sans"/>
                <a:sym typeface="Canva Sans"/>
              </a:rPr>
              <a:t>Locational knowledge—feature of the coast.</a:t>
            </a:r>
          </a:p>
          <a:p>
            <a:pPr marL="194310" lvl="1" indent="-97155" algn="l">
              <a:lnSpc>
                <a:spcPts val="1260"/>
              </a:lnSpc>
              <a:buFont typeface="Arial"/>
              <a:buChar char="•"/>
            </a:pPr>
            <a:r>
              <a:rPr lang="en-US" sz="900" spc="9">
                <a:solidFill>
                  <a:srgbClr val="20135B"/>
                </a:solidFill>
                <a:latin typeface="Canva Sans"/>
                <a:ea typeface="Canva Sans"/>
                <a:cs typeface="Canva Sans"/>
                <a:sym typeface="Canva Sans"/>
              </a:rPr>
              <a:t>the names of the 5 oceans and 7 continents</a:t>
            </a:r>
          </a:p>
          <a:p>
            <a:pPr marL="194310" lvl="1" indent="-97155" algn="l">
              <a:lnSpc>
                <a:spcPts val="1260"/>
              </a:lnSpc>
              <a:buFont typeface="Arial"/>
              <a:buChar char="•"/>
            </a:pPr>
            <a:r>
              <a:rPr lang="en-US" sz="900" spc="9" dirty="0">
                <a:solidFill>
                  <a:srgbClr val="20135B"/>
                </a:solidFill>
                <a:latin typeface="Canva Sans"/>
                <a:ea typeface="Canva Sans"/>
                <a:cs typeface="Canva Sans"/>
                <a:sym typeface="Canva Sans"/>
              </a:rPr>
              <a:t>how to use maps and Aerial views to identify features</a:t>
            </a:r>
            <a:endParaRPr lang="en-US" sz="900" spc="9" dirty="0">
              <a:solidFill>
                <a:srgbClr val="20135B"/>
              </a:solidFill>
              <a:latin typeface="Canva Sans"/>
              <a:ea typeface="Canva Sans"/>
              <a:cs typeface="Canva Sans"/>
            </a:endParaRPr>
          </a:p>
          <a:p>
            <a:pPr algn="l">
              <a:lnSpc>
                <a:spcPts val="1399"/>
              </a:lnSpc>
              <a:spcBef>
                <a:spcPct val="0"/>
              </a:spcBef>
            </a:pPr>
            <a:r>
              <a:rPr lang="en-US" sz="950" spc="9" dirty="0">
                <a:solidFill>
                  <a:srgbClr val="20135B"/>
                </a:solidFill>
                <a:latin typeface="One Little Font"/>
                <a:ea typeface="One Little Font"/>
                <a:cs typeface="One Little Font"/>
                <a:sym typeface="One Little Font"/>
              </a:rPr>
              <a:t> </a:t>
            </a:r>
            <a:endParaRPr lang="en-US" sz="950" spc="9" dirty="0">
              <a:solidFill>
                <a:srgbClr val="20135B"/>
              </a:solidFill>
              <a:latin typeface="One Little Font"/>
              <a:ea typeface="One Little Font"/>
              <a:cs typeface="One Little Font"/>
            </a:endParaRPr>
          </a:p>
        </p:txBody>
      </p:sp>
      <p:sp>
        <p:nvSpPr>
          <p:cNvPr id="43" name="TextBox 43"/>
          <p:cNvSpPr txBox="1"/>
          <p:nvPr/>
        </p:nvSpPr>
        <p:spPr>
          <a:xfrm>
            <a:off x="1053064" y="8612532"/>
            <a:ext cx="1119828"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MUSIC</a:t>
            </a:r>
          </a:p>
        </p:txBody>
      </p:sp>
      <p:sp>
        <p:nvSpPr>
          <p:cNvPr id="44" name="TextBox 44"/>
          <p:cNvSpPr txBox="1"/>
          <p:nvPr/>
        </p:nvSpPr>
        <p:spPr>
          <a:xfrm>
            <a:off x="4662677" y="8574432"/>
            <a:ext cx="1703952"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GEOGRAPHY</a:t>
            </a:r>
          </a:p>
        </p:txBody>
      </p:sp>
      <p:sp>
        <p:nvSpPr>
          <p:cNvPr id="45" name="TextBox 45"/>
          <p:cNvSpPr txBox="1"/>
          <p:nvPr/>
        </p:nvSpPr>
        <p:spPr>
          <a:xfrm>
            <a:off x="385013" y="8989435"/>
            <a:ext cx="3357109" cy="1077218"/>
          </a:xfrm>
          <a:prstGeom prst="rect">
            <a:avLst/>
          </a:prstGeom>
        </p:spPr>
        <p:txBody>
          <a:bodyPr lIns="0" tIns="0" rIns="0" bIns="0" rtlCol="0" anchor="t">
            <a:spAutoFit/>
          </a:bodyPr>
          <a:lstStyle/>
          <a:p>
            <a:pPr>
              <a:lnSpc>
                <a:spcPts val="1468"/>
              </a:lnSpc>
            </a:pPr>
            <a:r>
              <a:rPr lang="en-US" sz="1000" spc="10" dirty="0">
                <a:solidFill>
                  <a:srgbClr val="20135B"/>
                </a:solidFill>
                <a:latin typeface="Canva Sans"/>
                <a:ea typeface="Canva Sans"/>
                <a:cs typeface="Canva Sans"/>
                <a:sym typeface="Canva Sans"/>
              </a:rPr>
              <a:t>We will learn a song called the Friendship Song We will learn how to play the glockenspiels, identifying notes and playing them in time to the song. </a:t>
            </a:r>
          </a:p>
          <a:p>
            <a:pPr algn="l">
              <a:lnSpc>
                <a:spcPts val="1468"/>
              </a:lnSpc>
            </a:pPr>
            <a:r>
              <a:rPr lang="en-US" sz="1000" spc="10" dirty="0">
                <a:solidFill>
                  <a:srgbClr val="20135B"/>
                </a:solidFill>
                <a:latin typeface="Canva Sans"/>
                <a:ea typeface="Canva Sans"/>
                <a:cs typeface="Canva Sans"/>
                <a:sym typeface="Canva Sans"/>
              </a:rPr>
              <a:t> </a:t>
            </a:r>
            <a:endParaRPr lang="en-US" sz="1000" spc="10" dirty="0">
              <a:solidFill>
                <a:srgbClr val="20135B"/>
              </a:solidFill>
              <a:latin typeface="Canva Sans"/>
              <a:ea typeface="Canva Sans"/>
              <a:cs typeface="Canva Sans"/>
            </a:endParaRPr>
          </a:p>
          <a:p>
            <a:pPr algn="l">
              <a:lnSpc>
                <a:spcPts val="1224"/>
              </a:lnSpc>
            </a:pPr>
            <a:r>
              <a:rPr lang="en-US" sz="850" spc="8" dirty="0">
                <a:solidFill>
                  <a:srgbClr val="20135B"/>
                </a:solidFill>
                <a:latin typeface="One Little Font"/>
                <a:ea typeface="One Little Font"/>
                <a:cs typeface="One Little Font"/>
                <a:sym typeface="One Little Font"/>
              </a:rPr>
              <a:t> </a:t>
            </a:r>
            <a:endParaRPr lang="en-US" sz="850" spc="8" dirty="0">
              <a:solidFill>
                <a:srgbClr val="20135B"/>
              </a:solidFill>
              <a:latin typeface="One Little Font"/>
              <a:ea typeface="One Little Font"/>
              <a:cs typeface="One Little Font"/>
            </a:endParaRPr>
          </a:p>
          <a:p>
            <a:pPr algn="l">
              <a:lnSpc>
                <a:spcPts val="1224"/>
              </a:lnSpc>
              <a:spcBef>
                <a:spcPct val="0"/>
              </a:spcBef>
            </a:pPr>
            <a:endParaRPr lang="en-US" sz="874" spc="8">
              <a:solidFill>
                <a:srgbClr val="20135B"/>
              </a:solidFill>
              <a:latin typeface="One Little Font"/>
              <a:ea typeface="One Little Font"/>
              <a:cs typeface="One Little Font"/>
              <a:sym typeface="One Little Font"/>
            </a:endParaRPr>
          </a:p>
        </p:txBody>
      </p:sp>
      <p:sp>
        <p:nvSpPr>
          <p:cNvPr id="46" name="TextBox 46"/>
          <p:cNvSpPr txBox="1"/>
          <p:nvPr/>
        </p:nvSpPr>
        <p:spPr>
          <a:xfrm>
            <a:off x="1718927" y="2610124"/>
            <a:ext cx="4263489" cy="372745"/>
          </a:xfrm>
          <a:prstGeom prst="rect">
            <a:avLst/>
          </a:prstGeom>
        </p:spPr>
        <p:txBody>
          <a:bodyPr lIns="0" tIns="0" rIns="0" bIns="0" rtlCol="0" anchor="t">
            <a:spAutoFit/>
          </a:bodyPr>
          <a:lstStyle/>
          <a:p>
            <a:pPr algn="l">
              <a:lnSpc>
                <a:spcPts val="3079"/>
              </a:lnSpc>
              <a:spcBef>
                <a:spcPct val="0"/>
              </a:spcBef>
            </a:pPr>
            <a:endParaRPr/>
          </a:p>
        </p:txBody>
      </p:sp>
      <p:sp>
        <p:nvSpPr>
          <p:cNvPr id="47" name="TextBox 47"/>
          <p:cNvSpPr txBox="1"/>
          <p:nvPr/>
        </p:nvSpPr>
        <p:spPr>
          <a:xfrm>
            <a:off x="881430" y="2669179"/>
            <a:ext cx="5922570" cy="264160"/>
          </a:xfrm>
          <a:prstGeom prst="rect">
            <a:avLst/>
          </a:prstGeom>
        </p:spPr>
        <p:txBody>
          <a:bodyPr lIns="0" tIns="0" rIns="0" bIns="0" rtlCol="0" anchor="t">
            <a:spAutoFit/>
          </a:bodyPr>
          <a:lstStyle/>
          <a:p>
            <a:pPr algn="ctr">
              <a:lnSpc>
                <a:spcPts val="2239"/>
              </a:lnSpc>
              <a:spcBef>
                <a:spcPct val="0"/>
              </a:spcBef>
            </a:pPr>
            <a:r>
              <a:rPr lang="en-US" sz="1599" b="1" spc="15">
                <a:solidFill>
                  <a:srgbClr val="FFFFFF"/>
                </a:solidFill>
                <a:latin typeface="One Little Font Bold"/>
                <a:ea typeface="One Little Font Bold"/>
                <a:cs typeface="One Little Font Bold"/>
                <a:sym typeface="One Little Font Bold"/>
              </a:rPr>
              <a:t>Working together, we succeed</a:t>
            </a:r>
          </a:p>
        </p:txBody>
      </p:sp>
      <p:sp>
        <p:nvSpPr>
          <p:cNvPr id="48" name="TextBox 48"/>
          <p:cNvSpPr txBox="1"/>
          <p:nvPr/>
        </p:nvSpPr>
        <p:spPr>
          <a:xfrm>
            <a:off x="4125682" y="7463033"/>
            <a:ext cx="3356107" cy="756617"/>
          </a:xfrm>
          <a:prstGeom prst="rect">
            <a:avLst/>
          </a:prstGeom>
        </p:spPr>
        <p:txBody>
          <a:bodyPr lIns="0" tIns="0" rIns="0" bIns="0" rtlCol="0" anchor="t">
            <a:spAutoFit/>
          </a:bodyPr>
          <a:lstStyle/>
          <a:p>
            <a:pPr>
              <a:lnSpc>
                <a:spcPts val="1539"/>
              </a:lnSpc>
            </a:pPr>
            <a:r>
              <a:rPr lang="en-US" sz="1050" spc="10">
                <a:solidFill>
                  <a:srgbClr val="20135B"/>
                </a:solidFill>
                <a:latin typeface="Canva Sans"/>
                <a:ea typeface="Canva Sans"/>
                <a:cs typeface="Canva Sans"/>
                <a:sym typeface="Canva Sans"/>
              </a:rPr>
              <a:t>Games for understanding (Thursday)</a:t>
            </a:r>
          </a:p>
          <a:p>
            <a:pPr algn="l">
              <a:lnSpc>
                <a:spcPts val="1539"/>
              </a:lnSpc>
            </a:pPr>
            <a:endParaRPr lang="en-US" sz="1099" spc="10" dirty="0">
              <a:solidFill>
                <a:srgbClr val="20135B"/>
              </a:solidFill>
              <a:latin typeface="Canva Sans"/>
              <a:ea typeface="Canva Sans"/>
              <a:cs typeface="Canva Sans"/>
              <a:sym typeface="Canva Sans"/>
            </a:endParaRPr>
          </a:p>
          <a:p>
            <a:pPr>
              <a:lnSpc>
                <a:spcPts val="1539"/>
              </a:lnSpc>
            </a:pPr>
            <a:r>
              <a:rPr lang="en-US" sz="1050" spc="10">
                <a:solidFill>
                  <a:srgbClr val="20135B"/>
                </a:solidFill>
                <a:latin typeface="Canva Sans"/>
                <a:ea typeface="Canva Sans"/>
                <a:cs typeface="Canva Sans"/>
                <a:sym typeface="Canva Sans"/>
              </a:rPr>
              <a:t>Stick Skills - (Friday with NUF).</a:t>
            </a:r>
            <a:endParaRPr lang="en-US" sz="1050" spc="10">
              <a:solidFill>
                <a:srgbClr val="20135B"/>
              </a:solidFill>
              <a:latin typeface="Canva Sans"/>
              <a:ea typeface="Canva Sans"/>
              <a:cs typeface="Canva Sans"/>
            </a:endParaRPr>
          </a:p>
          <a:p>
            <a:pPr algn="l">
              <a:lnSpc>
                <a:spcPts val="1399"/>
              </a:lnSpc>
              <a:spcBef>
                <a:spcPct val="0"/>
              </a:spcBef>
            </a:pPr>
            <a:r>
              <a:rPr lang="en-US" sz="999" spc="9" dirty="0">
                <a:solidFill>
                  <a:srgbClr val="20135B"/>
                </a:solidFill>
                <a:latin typeface="One Little Font"/>
                <a:ea typeface="One Little Font"/>
                <a:cs typeface="One Little Font"/>
                <a:sym typeface="One Little Font"/>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5757"/>
        </a:solidFill>
        <a:effectLst/>
      </p:bgPr>
    </p:bg>
    <p:spTree>
      <p:nvGrpSpPr>
        <p:cNvPr id="1" name=""/>
        <p:cNvGrpSpPr/>
        <p:nvPr/>
      </p:nvGrpSpPr>
      <p:grpSpPr>
        <a:xfrm>
          <a:off x="0" y="0"/>
          <a:ext cx="0" cy="0"/>
          <a:chOff x="0" y="0"/>
          <a:chExt cx="0" cy="0"/>
        </a:xfrm>
      </p:grpSpPr>
      <p:sp>
        <p:nvSpPr>
          <p:cNvPr id="2" name="Freeform 2"/>
          <p:cNvSpPr/>
          <p:nvPr/>
        </p:nvSpPr>
        <p:spPr>
          <a:xfrm>
            <a:off x="0" y="1376256"/>
            <a:ext cx="3024000" cy="2717820"/>
          </a:xfrm>
          <a:custGeom>
            <a:avLst/>
            <a:gdLst/>
            <a:ahLst/>
            <a:cxnLst/>
            <a:rect l="l" t="t" r="r" b="b"/>
            <a:pathLst>
              <a:path w="3024000" h="2717820">
                <a:moveTo>
                  <a:pt x="0" y="0"/>
                </a:moveTo>
                <a:lnTo>
                  <a:pt x="3024000" y="0"/>
                </a:lnTo>
                <a:lnTo>
                  <a:pt x="3024000" y="2717820"/>
                </a:lnTo>
                <a:lnTo>
                  <a:pt x="0" y="27178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220622" y="2088840"/>
            <a:ext cx="3486549" cy="1602128"/>
            <a:chOff x="0" y="0"/>
            <a:chExt cx="1249500" cy="574167"/>
          </a:xfrm>
        </p:grpSpPr>
        <p:sp>
          <p:nvSpPr>
            <p:cNvPr id="4" name="Freeform 4"/>
            <p:cNvSpPr/>
            <p:nvPr/>
          </p:nvSpPr>
          <p:spPr>
            <a:xfrm>
              <a:off x="0" y="0"/>
              <a:ext cx="1249500" cy="574167"/>
            </a:xfrm>
            <a:custGeom>
              <a:avLst/>
              <a:gdLst/>
              <a:ahLst/>
              <a:cxnLst/>
              <a:rect l="l" t="t" r="r" b="b"/>
              <a:pathLst>
                <a:path w="1249500" h="574167">
                  <a:moveTo>
                    <a:pt x="17764" y="0"/>
                  </a:moveTo>
                  <a:lnTo>
                    <a:pt x="1231736" y="0"/>
                  </a:lnTo>
                  <a:cubicBezTo>
                    <a:pt x="1241547" y="0"/>
                    <a:pt x="1249500" y="7953"/>
                    <a:pt x="1249500" y="17764"/>
                  </a:cubicBezTo>
                  <a:lnTo>
                    <a:pt x="1249500" y="556403"/>
                  </a:lnTo>
                  <a:cubicBezTo>
                    <a:pt x="1249500" y="566213"/>
                    <a:pt x="1241547" y="574167"/>
                    <a:pt x="1231736" y="574167"/>
                  </a:cubicBezTo>
                  <a:lnTo>
                    <a:pt x="17764" y="574167"/>
                  </a:lnTo>
                  <a:cubicBezTo>
                    <a:pt x="7953" y="574167"/>
                    <a:pt x="0" y="566213"/>
                    <a:pt x="0" y="556403"/>
                  </a:cubicBezTo>
                  <a:lnTo>
                    <a:pt x="0" y="17764"/>
                  </a:lnTo>
                  <a:cubicBezTo>
                    <a:pt x="0" y="7953"/>
                    <a:pt x="7953" y="0"/>
                    <a:pt x="17764" y="0"/>
                  </a:cubicBezTo>
                  <a:close/>
                </a:path>
              </a:pathLst>
            </a:custGeom>
            <a:solidFill>
              <a:srgbClr val="FFFFFF"/>
            </a:solidFill>
            <a:ln w="9525" cap="sq">
              <a:solidFill>
                <a:srgbClr val="20135B"/>
              </a:solidFill>
              <a:prstDash val="solid"/>
              <a:miter/>
            </a:ln>
          </p:spPr>
        </p:sp>
        <p:sp>
          <p:nvSpPr>
            <p:cNvPr id="5" name="TextBox 5"/>
            <p:cNvSpPr txBox="1"/>
            <p:nvPr/>
          </p:nvSpPr>
          <p:spPr>
            <a:xfrm>
              <a:off x="0" y="-28575"/>
              <a:ext cx="1249500" cy="602742"/>
            </a:xfrm>
            <a:prstGeom prst="rect">
              <a:avLst/>
            </a:prstGeom>
          </p:spPr>
          <p:txBody>
            <a:bodyPr lIns="50800" tIns="50800" rIns="50800" bIns="50800" rtlCol="0" anchor="ctr"/>
            <a:lstStyle/>
            <a:p>
              <a:pPr algn="ctr">
                <a:lnSpc>
                  <a:spcPts val="1679"/>
                </a:lnSpc>
              </a:pPr>
              <a:endParaRPr/>
            </a:p>
          </p:txBody>
        </p:sp>
      </p:grpSp>
      <p:sp>
        <p:nvSpPr>
          <p:cNvPr id="6" name="Freeform 6"/>
          <p:cNvSpPr/>
          <p:nvPr/>
        </p:nvSpPr>
        <p:spPr>
          <a:xfrm>
            <a:off x="4927192" y="5340393"/>
            <a:ext cx="3024000" cy="3341436"/>
          </a:xfrm>
          <a:custGeom>
            <a:avLst/>
            <a:gdLst/>
            <a:ahLst/>
            <a:cxnLst/>
            <a:rect l="l" t="t" r="r" b="b"/>
            <a:pathLst>
              <a:path w="3024000" h="3341436">
                <a:moveTo>
                  <a:pt x="0" y="0"/>
                </a:moveTo>
                <a:lnTo>
                  <a:pt x="3024000" y="0"/>
                </a:lnTo>
                <a:lnTo>
                  <a:pt x="3024000" y="3341436"/>
                </a:lnTo>
                <a:lnTo>
                  <a:pt x="0" y="334143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7" name="Group 7"/>
          <p:cNvGrpSpPr/>
          <p:nvPr/>
        </p:nvGrpSpPr>
        <p:grpSpPr>
          <a:xfrm>
            <a:off x="220622" y="3831939"/>
            <a:ext cx="7137542" cy="2718028"/>
            <a:chOff x="0" y="0"/>
            <a:chExt cx="2557934" cy="974080"/>
          </a:xfrm>
        </p:grpSpPr>
        <p:sp>
          <p:nvSpPr>
            <p:cNvPr id="8" name="Freeform 8"/>
            <p:cNvSpPr/>
            <p:nvPr/>
          </p:nvSpPr>
          <p:spPr>
            <a:xfrm>
              <a:off x="0" y="0"/>
              <a:ext cx="2557934" cy="974080"/>
            </a:xfrm>
            <a:custGeom>
              <a:avLst/>
              <a:gdLst/>
              <a:ahLst/>
              <a:cxnLst/>
              <a:rect l="l" t="t" r="r" b="b"/>
              <a:pathLst>
                <a:path w="2557934" h="974080">
                  <a:moveTo>
                    <a:pt x="8677" y="0"/>
                  </a:moveTo>
                  <a:lnTo>
                    <a:pt x="2549256" y="0"/>
                  </a:lnTo>
                  <a:cubicBezTo>
                    <a:pt x="2551558" y="0"/>
                    <a:pt x="2553765" y="914"/>
                    <a:pt x="2555392" y="2542"/>
                  </a:cubicBezTo>
                  <a:cubicBezTo>
                    <a:pt x="2557020" y="4169"/>
                    <a:pt x="2557934" y="6376"/>
                    <a:pt x="2557934" y="8677"/>
                  </a:cubicBezTo>
                  <a:lnTo>
                    <a:pt x="2557934" y="965403"/>
                  </a:lnTo>
                  <a:cubicBezTo>
                    <a:pt x="2557934" y="967704"/>
                    <a:pt x="2557020" y="969911"/>
                    <a:pt x="2555392" y="971538"/>
                  </a:cubicBezTo>
                  <a:cubicBezTo>
                    <a:pt x="2553765" y="973166"/>
                    <a:pt x="2551558" y="974080"/>
                    <a:pt x="2549256" y="974080"/>
                  </a:cubicBezTo>
                  <a:lnTo>
                    <a:pt x="8677" y="974080"/>
                  </a:lnTo>
                  <a:cubicBezTo>
                    <a:pt x="6376" y="974080"/>
                    <a:pt x="4169" y="973166"/>
                    <a:pt x="2542" y="971538"/>
                  </a:cubicBezTo>
                  <a:cubicBezTo>
                    <a:pt x="914" y="969911"/>
                    <a:pt x="0" y="967704"/>
                    <a:pt x="0" y="965403"/>
                  </a:cubicBezTo>
                  <a:lnTo>
                    <a:pt x="0" y="8677"/>
                  </a:lnTo>
                  <a:cubicBezTo>
                    <a:pt x="0" y="6376"/>
                    <a:pt x="914" y="4169"/>
                    <a:pt x="2542" y="2542"/>
                  </a:cubicBezTo>
                  <a:cubicBezTo>
                    <a:pt x="4169" y="914"/>
                    <a:pt x="6376" y="0"/>
                    <a:pt x="8677" y="0"/>
                  </a:cubicBezTo>
                  <a:close/>
                </a:path>
              </a:pathLst>
            </a:custGeom>
            <a:solidFill>
              <a:srgbClr val="FFFFFF"/>
            </a:solidFill>
            <a:ln w="9525" cap="sq">
              <a:solidFill>
                <a:srgbClr val="20135B"/>
              </a:solidFill>
              <a:prstDash val="solid"/>
              <a:miter/>
            </a:ln>
          </p:spPr>
        </p:sp>
        <p:sp>
          <p:nvSpPr>
            <p:cNvPr id="9" name="TextBox 9"/>
            <p:cNvSpPr txBox="1"/>
            <p:nvPr/>
          </p:nvSpPr>
          <p:spPr>
            <a:xfrm>
              <a:off x="0" y="-28575"/>
              <a:ext cx="2557934" cy="1002655"/>
            </a:xfrm>
            <a:prstGeom prst="rect">
              <a:avLst/>
            </a:prstGeom>
          </p:spPr>
          <p:txBody>
            <a:bodyPr lIns="50800" tIns="50800" rIns="50800" bIns="50800" rtlCol="0" anchor="ctr"/>
            <a:lstStyle/>
            <a:p>
              <a:pPr algn="ctr">
                <a:lnSpc>
                  <a:spcPts val="1679"/>
                </a:lnSpc>
              </a:pPr>
              <a:endParaRPr/>
            </a:p>
          </p:txBody>
        </p:sp>
      </p:grpSp>
      <p:grpSp>
        <p:nvGrpSpPr>
          <p:cNvPr id="10" name="Group 10"/>
          <p:cNvGrpSpPr/>
          <p:nvPr/>
        </p:nvGrpSpPr>
        <p:grpSpPr>
          <a:xfrm>
            <a:off x="264703" y="6664267"/>
            <a:ext cx="7075436" cy="3431840"/>
            <a:chOff x="0" y="0"/>
            <a:chExt cx="2535676" cy="1229894"/>
          </a:xfrm>
        </p:grpSpPr>
        <p:sp>
          <p:nvSpPr>
            <p:cNvPr id="11" name="Freeform 11"/>
            <p:cNvSpPr/>
            <p:nvPr/>
          </p:nvSpPr>
          <p:spPr>
            <a:xfrm>
              <a:off x="0" y="0"/>
              <a:ext cx="2535676" cy="1229894"/>
            </a:xfrm>
            <a:custGeom>
              <a:avLst/>
              <a:gdLst/>
              <a:ahLst/>
              <a:cxnLst/>
              <a:rect l="l" t="t" r="r" b="b"/>
              <a:pathLst>
                <a:path w="2535676" h="1229894">
                  <a:moveTo>
                    <a:pt x="8754" y="0"/>
                  </a:moveTo>
                  <a:lnTo>
                    <a:pt x="2526923" y="0"/>
                  </a:lnTo>
                  <a:cubicBezTo>
                    <a:pt x="2529244" y="0"/>
                    <a:pt x="2531471" y="922"/>
                    <a:pt x="2533113" y="2564"/>
                  </a:cubicBezTo>
                  <a:cubicBezTo>
                    <a:pt x="2534754" y="4205"/>
                    <a:pt x="2535676" y="6432"/>
                    <a:pt x="2535676" y="8754"/>
                  </a:cubicBezTo>
                  <a:lnTo>
                    <a:pt x="2535676" y="1221141"/>
                  </a:lnTo>
                  <a:cubicBezTo>
                    <a:pt x="2535676" y="1223462"/>
                    <a:pt x="2534754" y="1225689"/>
                    <a:pt x="2533113" y="1227330"/>
                  </a:cubicBezTo>
                  <a:cubicBezTo>
                    <a:pt x="2531471" y="1228972"/>
                    <a:pt x="2529244" y="1229894"/>
                    <a:pt x="2526923" y="1229894"/>
                  </a:cubicBezTo>
                  <a:lnTo>
                    <a:pt x="8754" y="1229894"/>
                  </a:lnTo>
                  <a:cubicBezTo>
                    <a:pt x="6432" y="1229894"/>
                    <a:pt x="4205" y="1228972"/>
                    <a:pt x="2564" y="1227330"/>
                  </a:cubicBezTo>
                  <a:cubicBezTo>
                    <a:pt x="922" y="1225689"/>
                    <a:pt x="0" y="1223462"/>
                    <a:pt x="0" y="1221141"/>
                  </a:cubicBezTo>
                  <a:lnTo>
                    <a:pt x="0" y="8754"/>
                  </a:lnTo>
                  <a:cubicBezTo>
                    <a:pt x="0" y="6432"/>
                    <a:pt x="922" y="4205"/>
                    <a:pt x="2564" y="2564"/>
                  </a:cubicBezTo>
                  <a:cubicBezTo>
                    <a:pt x="4205" y="922"/>
                    <a:pt x="6432" y="0"/>
                    <a:pt x="8754" y="0"/>
                  </a:cubicBezTo>
                  <a:close/>
                </a:path>
              </a:pathLst>
            </a:custGeom>
            <a:solidFill>
              <a:srgbClr val="FFFFFF"/>
            </a:solidFill>
            <a:ln w="9525" cap="sq">
              <a:solidFill>
                <a:srgbClr val="20135B"/>
              </a:solidFill>
              <a:prstDash val="solid"/>
              <a:miter/>
            </a:ln>
          </p:spPr>
        </p:sp>
        <p:sp>
          <p:nvSpPr>
            <p:cNvPr id="12" name="TextBox 12"/>
            <p:cNvSpPr txBox="1"/>
            <p:nvPr/>
          </p:nvSpPr>
          <p:spPr>
            <a:xfrm>
              <a:off x="0" y="-28575"/>
              <a:ext cx="2535676" cy="1258469"/>
            </a:xfrm>
            <a:prstGeom prst="rect">
              <a:avLst/>
            </a:prstGeom>
          </p:spPr>
          <p:txBody>
            <a:bodyPr lIns="50800" tIns="50800" rIns="50800" bIns="50800" rtlCol="0" anchor="ctr"/>
            <a:lstStyle/>
            <a:p>
              <a:pPr algn="ctr">
                <a:lnSpc>
                  <a:spcPts val="1679"/>
                </a:lnSpc>
              </a:pPr>
              <a:endParaRPr/>
            </a:p>
          </p:txBody>
        </p:sp>
      </p:grpSp>
      <p:grpSp>
        <p:nvGrpSpPr>
          <p:cNvPr id="13" name="Group 13"/>
          <p:cNvGrpSpPr/>
          <p:nvPr/>
        </p:nvGrpSpPr>
        <p:grpSpPr>
          <a:xfrm>
            <a:off x="264703" y="343837"/>
            <a:ext cx="3486549" cy="1602128"/>
            <a:chOff x="0" y="0"/>
            <a:chExt cx="1249500" cy="574167"/>
          </a:xfrm>
        </p:grpSpPr>
        <p:sp>
          <p:nvSpPr>
            <p:cNvPr id="14" name="Freeform 14"/>
            <p:cNvSpPr/>
            <p:nvPr/>
          </p:nvSpPr>
          <p:spPr>
            <a:xfrm>
              <a:off x="0" y="0"/>
              <a:ext cx="1249500" cy="574167"/>
            </a:xfrm>
            <a:custGeom>
              <a:avLst/>
              <a:gdLst/>
              <a:ahLst/>
              <a:cxnLst/>
              <a:rect l="l" t="t" r="r" b="b"/>
              <a:pathLst>
                <a:path w="1249500" h="574167">
                  <a:moveTo>
                    <a:pt x="17764" y="0"/>
                  </a:moveTo>
                  <a:lnTo>
                    <a:pt x="1231736" y="0"/>
                  </a:lnTo>
                  <a:cubicBezTo>
                    <a:pt x="1241547" y="0"/>
                    <a:pt x="1249500" y="7953"/>
                    <a:pt x="1249500" y="17764"/>
                  </a:cubicBezTo>
                  <a:lnTo>
                    <a:pt x="1249500" y="556403"/>
                  </a:lnTo>
                  <a:cubicBezTo>
                    <a:pt x="1249500" y="566213"/>
                    <a:pt x="1241547" y="574167"/>
                    <a:pt x="1231736" y="574167"/>
                  </a:cubicBezTo>
                  <a:lnTo>
                    <a:pt x="17764" y="574167"/>
                  </a:lnTo>
                  <a:cubicBezTo>
                    <a:pt x="7953" y="574167"/>
                    <a:pt x="0" y="566213"/>
                    <a:pt x="0" y="556403"/>
                  </a:cubicBezTo>
                  <a:lnTo>
                    <a:pt x="0" y="17764"/>
                  </a:lnTo>
                  <a:cubicBezTo>
                    <a:pt x="0" y="7953"/>
                    <a:pt x="7953" y="0"/>
                    <a:pt x="17764" y="0"/>
                  </a:cubicBezTo>
                  <a:close/>
                </a:path>
              </a:pathLst>
            </a:custGeom>
            <a:solidFill>
              <a:srgbClr val="FFFFFF"/>
            </a:solidFill>
            <a:ln w="9525" cap="sq">
              <a:solidFill>
                <a:srgbClr val="20135B"/>
              </a:solidFill>
              <a:prstDash val="solid"/>
              <a:miter/>
            </a:ln>
          </p:spPr>
        </p:sp>
        <p:sp>
          <p:nvSpPr>
            <p:cNvPr id="15" name="TextBox 15"/>
            <p:cNvSpPr txBox="1"/>
            <p:nvPr/>
          </p:nvSpPr>
          <p:spPr>
            <a:xfrm>
              <a:off x="0" y="-28575"/>
              <a:ext cx="1249500" cy="602742"/>
            </a:xfrm>
            <a:prstGeom prst="rect">
              <a:avLst/>
            </a:prstGeom>
          </p:spPr>
          <p:txBody>
            <a:bodyPr lIns="50800" tIns="50800" rIns="50800" bIns="50800" rtlCol="0" anchor="ctr"/>
            <a:lstStyle/>
            <a:p>
              <a:pPr algn="ctr">
                <a:lnSpc>
                  <a:spcPts val="1679"/>
                </a:lnSpc>
              </a:pPr>
              <a:endParaRPr/>
            </a:p>
          </p:txBody>
        </p:sp>
      </p:grpSp>
      <p:grpSp>
        <p:nvGrpSpPr>
          <p:cNvPr id="16" name="Group 16"/>
          <p:cNvGrpSpPr/>
          <p:nvPr/>
        </p:nvGrpSpPr>
        <p:grpSpPr>
          <a:xfrm>
            <a:off x="3850671" y="343837"/>
            <a:ext cx="3507492" cy="1602128"/>
            <a:chOff x="0" y="0"/>
            <a:chExt cx="1257006" cy="574167"/>
          </a:xfrm>
        </p:grpSpPr>
        <p:sp>
          <p:nvSpPr>
            <p:cNvPr id="17" name="Freeform 17"/>
            <p:cNvSpPr/>
            <p:nvPr/>
          </p:nvSpPr>
          <p:spPr>
            <a:xfrm>
              <a:off x="0" y="0"/>
              <a:ext cx="1257006" cy="574167"/>
            </a:xfrm>
            <a:custGeom>
              <a:avLst/>
              <a:gdLst/>
              <a:ahLst/>
              <a:cxnLst/>
              <a:rect l="l" t="t" r="r" b="b"/>
              <a:pathLst>
                <a:path w="1257006" h="574167">
                  <a:moveTo>
                    <a:pt x="17658" y="0"/>
                  </a:moveTo>
                  <a:lnTo>
                    <a:pt x="1239348" y="0"/>
                  </a:lnTo>
                  <a:cubicBezTo>
                    <a:pt x="1244031" y="0"/>
                    <a:pt x="1248523" y="1860"/>
                    <a:pt x="1251834" y="5172"/>
                  </a:cubicBezTo>
                  <a:cubicBezTo>
                    <a:pt x="1255146" y="8483"/>
                    <a:pt x="1257006" y="12975"/>
                    <a:pt x="1257006" y="17658"/>
                  </a:cubicBezTo>
                  <a:lnTo>
                    <a:pt x="1257006" y="556509"/>
                  </a:lnTo>
                  <a:cubicBezTo>
                    <a:pt x="1257006" y="561192"/>
                    <a:pt x="1255146" y="565683"/>
                    <a:pt x="1251834" y="568995"/>
                  </a:cubicBezTo>
                  <a:cubicBezTo>
                    <a:pt x="1248523" y="572306"/>
                    <a:pt x="1244031" y="574167"/>
                    <a:pt x="1239348" y="574167"/>
                  </a:cubicBezTo>
                  <a:lnTo>
                    <a:pt x="17658" y="574167"/>
                  </a:lnTo>
                  <a:cubicBezTo>
                    <a:pt x="12975" y="574167"/>
                    <a:pt x="8483" y="572306"/>
                    <a:pt x="5172" y="568995"/>
                  </a:cubicBezTo>
                  <a:cubicBezTo>
                    <a:pt x="1860" y="565683"/>
                    <a:pt x="0" y="561192"/>
                    <a:pt x="0" y="556509"/>
                  </a:cubicBezTo>
                  <a:lnTo>
                    <a:pt x="0" y="17658"/>
                  </a:lnTo>
                  <a:cubicBezTo>
                    <a:pt x="0" y="12975"/>
                    <a:pt x="1860" y="8483"/>
                    <a:pt x="5172" y="5172"/>
                  </a:cubicBezTo>
                  <a:cubicBezTo>
                    <a:pt x="8483" y="1860"/>
                    <a:pt x="12975" y="0"/>
                    <a:pt x="17658" y="0"/>
                  </a:cubicBezTo>
                  <a:close/>
                </a:path>
              </a:pathLst>
            </a:custGeom>
            <a:solidFill>
              <a:srgbClr val="FFFFFF"/>
            </a:solidFill>
            <a:ln w="9525" cap="sq">
              <a:solidFill>
                <a:srgbClr val="20135B"/>
              </a:solidFill>
              <a:prstDash val="solid"/>
              <a:miter/>
            </a:ln>
          </p:spPr>
        </p:sp>
        <p:sp>
          <p:nvSpPr>
            <p:cNvPr id="18" name="TextBox 18"/>
            <p:cNvSpPr txBox="1"/>
            <p:nvPr/>
          </p:nvSpPr>
          <p:spPr>
            <a:xfrm>
              <a:off x="0" y="-28575"/>
              <a:ext cx="1257006" cy="602742"/>
            </a:xfrm>
            <a:prstGeom prst="rect">
              <a:avLst/>
            </a:prstGeom>
          </p:spPr>
          <p:txBody>
            <a:bodyPr lIns="50800" tIns="50800" rIns="50800" bIns="50800" rtlCol="0" anchor="ctr"/>
            <a:lstStyle/>
            <a:p>
              <a:pPr algn="ctr">
                <a:lnSpc>
                  <a:spcPts val="1679"/>
                </a:lnSpc>
              </a:pPr>
              <a:endParaRPr/>
            </a:p>
          </p:txBody>
        </p:sp>
      </p:grpSp>
      <p:sp>
        <p:nvSpPr>
          <p:cNvPr id="19" name="Freeform 19"/>
          <p:cNvSpPr/>
          <p:nvPr/>
        </p:nvSpPr>
        <p:spPr>
          <a:xfrm>
            <a:off x="354344" y="406046"/>
            <a:ext cx="590371" cy="587419"/>
          </a:xfrm>
          <a:custGeom>
            <a:avLst/>
            <a:gdLst/>
            <a:ahLst/>
            <a:cxnLst/>
            <a:rect l="l" t="t" r="r" b="b"/>
            <a:pathLst>
              <a:path w="590371" h="587419">
                <a:moveTo>
                  <a:pt x="0" y="0"/>
                </a:moveTo>
                <a:lnTo>
                  <a:pt x="590371" y="0"/>
                </a:lnTo>
                <a:lnTo>
                  <a:pt x="590371" y="587419"/>
                </a:lnTo>
                <a:lnTo>
                  <a:pt x="0" y="587419"/>
                </a:lnTo>
                <a:lnTo>
                  <a:pt x="0" y="0"/>
                </a:lnTo>
                <a:close/>
              </a:path>
            </a:pathLst>
          </a:custGeom>
          <a:blipFill>
            <a:blip r:embed="rId6"/>
            <a:stretch>
              <a:fillRect/>
            </a:stretch>
          </a:blipFill>
        </p:spPr>
      </p:sp>
      <p:sp>
        <p:nvSpPr>
          <p:cNvPr id="20" name="Freeform 20"/>
          <p:cNvSpPr/>
          <p:nvPr/>
        </p:nvSpPr>
        <p:spPr>
          <a:xfrm>
            <a:off x="3956923" y="406046"/>
            <a:ext cx="520362" cy="616726"/>
          </a:xfrm>
          <a:custGeom>
            <a:avLst/>
            <a:gdLst/>
            <a:ahLst/>
            <a:cxnLst/>
            <a:rect l="l" t="t" r="r" b="b"/>
            <a:pathLst>
              <a:path w="520362" h="616726">
                <a:moveTo>
                  <a:pt x="0" y="0"/>
                </a:moveTo>
                <a:lnTo>
                  <a:pt x="520362" y="0"/>
                </a:lnTo>
                <a:lnTo>
                  <a:pt x="520362" y="616726"/>
                </a:lnTo>
                <a:lnTo>
                  <a:pt x="0" y="61672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1" name="Freeform 21"/>
          <p:cNvSpPr/>
          <p:nvPr/>
        </p:nvSpPr>
        <p:spPr>
          <a:xfrm>
            <a:off x="364666" y="2178258"/>
            <a:ext cx="569727" cy="556908"/>
          </a:xfrm>
          <a:custGeom>
            <a:avLst/>
            <a:gdLst/>
            <a:ahLst/>
            <a:cxnLst/>
            <a:rect l="l" t="t" r="r" b="b"/>
            <a:pathLst>
              <a:path w="569727" h="556908">
                <a:moveTo>
                  <a:pt x="0" y="0"/>
                </a:moveTo>
                <a:lnTo>
                  <a:pt x="569727" y="0"/>
                </a:lnTo>
                <a:lnTo>
                  <a:pt x="569727" y="556908"/>
                </a:lnTo>
                <a:lnTo>
                  <a:pt x="0" y="556908"/>
                </a:lnTo>
                <a:lnTo>
                  <a:pt x="0" y="0"/>
                </a:lnTo>
                <a:close/>
              </a:path>
            </a:pathLst>
          </a:custGeom>
          <a:blipFill>
            <a:blip r:embed="rId9"/>
            <a:stretch>
              <a:fillRect/>
            </a:stretch>
          </a:blipFill>
        </p:spPr>
      </p:sp>
      <p:sp>
        <p:nvSpPr>
          <p:cNvPr id="22" name="Freeform 22"/>
          <p:cNvSpPr/>
          <p:nvPr/>
        </p:nvSpPr>
        <p:spPr>
          <a:xfrm>
            <a:off x="4517937" y="1945965"/>
            <a:ext cx="2005574" cy="1896179"/>
          </a:xfrm>
          <a:custGeom>
            <a:avLst/>
            <a:gdLst/>
            <a:ahLst/>
            <a:cxnLst/>
            <a:rect l="l" t="t" r="r" b="b"/>
            <a:pathLst>
              <a:path w="2005574" h="1896179">
                <a:moveTo>
                  <a:pt x="0" y="0"/>
                </a:moveTo>
                <a:lnTo>
                  <a:pt x="2005573" y="0"/>
                </a:lnTo>
                <a:lnTo>
                  <a:pt x="2005573" y="1896179"/>
                </a:lnTo>
                <a:lnTo>
                  <a:pt x="0" y="189617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nvGrpSpPr>
          <p:cNvPr id="23" name="Group 23"/>
          <p:cNvGrpSpPr/>
          <p:nvPr/>
        </p:nvGrpSpPr>
        <p:grpSpPr>
          <a:xfrm>
            <a:off x="3941830" y="2092991"/>
            <a:ext cx="3444034" cy="1602128"/>
            <a:chOff x="0" y="0"/>
            <a:chExt cx="1234264" cy="574167"/>
          </a:xfrm>
        </p:grpSpPr>
        <p:sp>
          <p:nvSpPr>
            <p:cNvPr id="24" name="Freeform 24"/>
            <p:cNvSpPr/>
            <p:nvPr/>
          </p:nvSpPr>
          <p:spPr>
            <a:xfrm>
              <a:off x="0" y="0"/>
              <a:ext cx="1234264" cy="574167"/>
            </a:xfrm>
            <a:custGeom>
              <a:avLst/>
              <a:gdLst/>
              <a:ahLst/>
              <a:cxnLst/>
              <a:rect l="l" t="t" r="r" b="b"/>
              <a:pathLst>
                <a:path w="1234264" h="574167">
                  <a:moveTo>
                    <a:pt x="17983" y="0"/>
                  </a:moveTo>
                  <a:lnTo>
                    <a:pt x="1216281" y="0"/>
                  </a:lnTo>
                  <a:cubicBezTo>
                    <a:pt x="1221050" y="0"/>
                    <a:pt x="1225624" y="1895"/>
                    <a:pt x="1228997" y="5267"/>
                  </a:cubicBezTo>
                  <a:cubicBezTo>
                    <a:pt x="1232370" y="8640"/>
                    <a:pt x="1234264" y="13214"/>
                    <a:pt x="1234264" y="17983"/>
                  </a:cubicBezTo>
                  <a:lnTo>
                    <a:pt x="1234264" y="556183"/>
                  </a:lnTo>
                  <a:cubicBezTo>
                    <a:pt x="1234264" y="566115"/>
                    <a:pt x="1226213" y="574167"/>
                    <a:pt x="1216281" y="574167"/>
                  </a:cubicBezTo>
                  <a:lnTo>
                    <a:pt x="17983" y="574167"/>
                  </a:lnTo>
                  <a:cubicBezTo>
                    <a:pt x="13214" y="574167"/>
                    <a:pt x="8640" y="572272"/>
                    <a:pt x="5267" y="568899"/>
                  </a:cubicBezTo>
                  <a:cubicBezTo>
                    <a:pt x="1895" y="565527"/>
                    <a:pt x="0" y="560953"/>
                    <a:pt x="0" y="556183"/>
                  </a:cubicBezTo>
                  <a:lnTo>
                    <a:pt x="0" y="17983"/>
                  </a:lnTo>
                  <a:cubicBezTo>
                    <a:pt x="0" y="8051"/>
                    <a:pt x="8051" y="0"/>
                    <a:pt x="17983" y="0"/>
                  </a:cubicBezTo>
                  <a:close/>
                </a:path>
              </a:pathLst>
            </a:custGeom>
            <a:solidFill>
              <a:srgbClr val="FFFFFF"/>
            </a:solidFill>
            <a:ln w="9525" cap="sq">
              <a:solidFill>
                <a:srgbClr val="20135B"/>
              </a:solidFill>
              <a:prstDash val="solid"/>
              <a:miter/>
            </a:ln>
          </p:spPr>
        </p:sp>
        <p:sp>
          <p:nvSpPr>
            <p:cNvPr id="25" name="TextBox 25"/>
            <p:cNvSpPr txBox="1"/>
            <p:nvPr/>
          </p:nvSpPr>
          <p:spPr>
            <a:xfrm>
              <a:off x="0" y="-28575"/>
              <a:ext cx="1234264" cy="602742"/>
            </a:xfrm>
            <a:prstGeom prst="rect">
              <a:avLst/>
            </a:prstGeom>
          </p:spPr>
          <p:txBody>
            <a:bodyPr lIns="50800" tIns="50800" rIns="50800" bIns="50800" rtlCol="0" anchor="ctr"/>
            <a:lstStyle/>
            <a:p>
              <a:pPr algn="ctr">
                <a:lnSpc>
                  <a:spcPts val="1679"/>
                </a:lnSpc>
              </a:pPr>
              <a:endParaRPr/>
            </a:p>
          </p:txBody>
        </p:sp>
      </p:grpSp>
      <p:sp>
        <p:nvSpPr>
          <p:cNvPr id="26" name="Freeform 26"/>
          <p:cNvSpPr/>
          <p:nvPr/>
        </p:nvSpPr>
        <p:spPr>
          <a:xfrm>
            <a:off x="4006215" y="2235296"/>
            <a:ext cx="579013" cy="503205"/>
          </a:xfrm>
          <a:custGeom>
            <a:avLst/>
            <a:gdLst/>
            <a:ahLst/>
            <a:cxnLst/>
            <a:rect l="l" t="t" r="r" b="b"/>
            <a:pathLst>
              <a:path w="579013" h="503205">
                <a:moveTo>
                  <a:pt x="0" y="0"/>
                </a:moveTo>
                <a:lnTo>
                  <a:pt x="579014" y="0"/>
                </a:lnTo>
                <a:lnTo>
                  <a:pt x="579014" y="503206"/>
                </a:lnTo>
                <a:lnTo>
                  <a:pt x="0" y="503206"/>
                </a:lnTo>
                <a:lnTo>
                  <a:pt x="0" y="0"/>
                </a:lnTo>
                <a:close/>
              </a:path>
            </a:pathLst>
          </a:custGeom>
          <a:blipFill>
            <a:blip r:embed="rId12"/>
            <a:stretch>
              <a:fillRect b="-1587"/>
            </a:stretch>
          </a:blipFill>
        </p:spPr>
      </p:sp>
      <p:sp>
        <p:nvSpPr>
          <p:cNvPr id="27" name="Freeform 27"/>
          <p:cNvSpPr/>
          <p:nvPr/>
        </p:nvSpPr>
        <p:spPr>
          <a:xfrm>
            <a:off x="354344" y="3856767"/>
            <a:ext cx="750125" cy="588848"/>
          </a:xfrm>
          <a:custGeom>
            <a:avLst/>
            <a:gdLst/>
            <a:ahLst/>
            <a:cxnLst/>
            <a:rect l="l" t="t" r="r" b="b"/>
            <a:pathLst>
              <a:path w="750125" h="588848">
                <a:moveTo>
                  <a:pt x="0" y="0"/>
                </a:moveTo>
                <a:lnTo>
                  <a:pt x="750125" y="0"/>
                </a:lnTo>
                <a:lnTo>
                  <a:pt x="750125" y="588848"/>
                </a:lnTo>
                <a:lnTo>
                  <a:pt x="0" y="588848"/>
                </a:lnTo>
                <a:lnTo>
                  <a:pt x="0" y="0"/>
                </a:lnTo>
                <a:close/>
              </a:path>
            </a:pathLst>
          </a:custGeom>
          <a:blipFill>
            <a:blip r:embed="rId13"/>
            <a:stretch>
              <a:fillRect/>
            </a:stretch>
          </a:blipFill>
        </p:spPr>
      </p:sp>
      <p:sp>
        <p:nvSpPr>
          <p:cNvPr id="28" name="Freeform 28"/>
          <p:cNvSpPr/>
          <p:nvPr/>
        </p:nvSpPr>
        <p:spPr>
          <a:xfrm>
            <a:off x="354344" y="6778567"/>
            <a:ext cx="900985" cy="670108"/>
          </a:xfrm>
          <a:custGeom>
            <a:avLst/>
            <a:gdLst/>
            <a:ahLst/>
            <a:cxnLst/>
            <a:rect l="l" t="t" r="r" b="b"/>
            <a:pathLst>
              <a:path w="900985" h="670108">
                <a:moveTo>
                  <a:pt x="0" y="0"/>
                </a:moveTo>
                <a:lnTo>
                  <a:pt x="900985" y="0"/>
                </a:lnTo>
                <a:lnTo>
                  <a:pt x="900985" y="670108"/>
                </a:lnTo>
                <a:lnTo>
                  <a:pt x="0" y="670108"/>
                </a:lnTo>
                <a:lnTo>
                  <a:pt x="0" y="0"/>
                </a:lnTo>
                <a:close/>
              </a:path>
            </a:pathLst>
          </a:custGeom>
          <a:blipFill>
            <a:blip r:embed="rId14"/>
            <a:stretch>
              <a:fillRect/>
            </a:stretch>
          </a:blipFill>
        </p:spPr>
      </p:sp>
      <p:sp>
        <p:nvSpPr>
          <p:cNvPr id="29" name="Freeform 29"/>
          <p:cNvSpPr/>
          <p:nvPr/>
        </p:nvSpPr>
        <p:spPr>
          <a:xfrm>
            <a:off x="483117" y="10162782"/>
            <a:ext cx="332826" cy="319929"/>
          </a:xfrm>
          <a:custGeom>
            <a:avLst/>
            <a:gdLst/>
            <a:ahLst/>
            <a:cxnLst/>
            <a:rect l="l" t="t" r="r" b="b"/>
            <a:pathLst>
              <a:path w="332826" h="319929">
                <a:moveTo>
                  <a:pt x="0" y="0"/>
                </a:moveTo>
                <a:lnTo>
                  <a:pt x="332826" y="0"/>
                </a:lnTo>
                <a:lnTo>
                  <a:pt x="332826" y="319929"/>
                </a:lnTo>
                <a:lnTo>
                  <a:pt x="0" y="319929"/>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30" name="TextBox 30"/>
          <p:cNvSpPr txBox="1"/>
          <p:nvPr/>
        </p:nvSpPr>
        <p:spPr>
          <a:xfrm>
            <a:off x="1055531" y="2249067"/>
            <a:ext cx="1816730"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DESIGN TECHNOLOGY</a:t>
            </a:r>
          </a:p>
        </p:txBody>
      </p:sp>
      <p:sp>
        <p:nvSpPr>
          <p:cNvPr id="31" name="TextBox 31"/>
          <p:cNvSpPr txBox="1"/>
          <p:nvPr/>
        </p:nvSpPr>
        <p:spPr>
          <a:xfrm>
            <a:off x="364666" y="2820627"/>
            <a:ext cx="3181296" cy="617605"/>
          </a:xfrm>
          <a:prstGeom prst="rect">
            <a:avLst/>
          </a:prstGeom>
        </p:spPr>
        <p:txBody>
          <a:bodyPr lIns="0" tIns="0" rIns="0" bIns="0" rtlCol="0" anchor="t">
            <a:spAutoFit/>
          </a:bodyPr>
          <a:lstStyle/>
          <a:p>
            <a:pPr>
              <a:lnSpc>
                <a:spcPts val="1308"/>
              </a:lnSpc>
            </a:pPr>
            <a:r>
              <a:rPr lang="en-US" sz="900" spc="9" dirty="0">
                <a:solidFill>
                  <a:srgbClr val="20135B"/>
                </a:solidFill>
                <a:latin typeface="Canva Sans"/>
                <a:ea typeface="Canva Sans"/>
                <a:cs typeface="Canva Sans"/>
                <a:sym typeface="Canva Sans"/>
              </a:rPr>
              <a:t>We will learn how to create a healthy wrap, learning about the different food groups and how to combine ingredients to create a healthy, balanced meal. </a:t>
            </a:r>
            <a:endParaRPr lang="en-US" sz="900" spc="9" dirty="0">
              <a:solidFill>
                <a:srgbClr val="20135B"/>
              </a:solidFill>
              <a:latin typeface="Canva Sans"/>
              <a:ea typeface="Canva Sans"/>
              <a:cs typeface="Canva Sans"/>
            </a:endParaRPr>
          </a:p>
          <a:p>
            <a:pPr algn="l">
              <a:lnSpc>
                <a:spcPts val="934"/>
              </a:lnSpc>
              <a:spcBef>
                <a:spcPct val="0"/>
              </a:spcBef>
            </a:pPr>
            <a:endParaRPr lang="en-US" sz="934" spc="9" dirty="0">
              <a:solidFill>
                <a:srgbClr val="20135B"/>
              </a:solidFill>
              <a:latin typeface="Canva Sans"/>
              <a:ea typeface="Canva Sans"/>
              <a:cs typeface="Canva Sans"/>
              <a:sym typeface="Canva Sans"/>
            </a:endParaRPr>
          </a:p>
        </p:txBody>
      </p:sp>
      <p:sp>
        <p:nvSpPr>
          <p:cNvPr id="32" name="TextBox 32"/>
          <p:cNvSpPr txBox="1"/>
          <p:nvPr/>
        </p:nvSpPr>
        <p:spPr>
          <a:xfrm>
            <a:off x="1057451" y="470996"/>
            <a:ext cx="1641920"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RELIGIOUS EDUCATION</a:t>
            </a:r>
          </a:p>
        </p:txBody>
      </p:sp>
      <p:sp>
        <p:nvSpPr>
          <p:cNvPr id="33" name="TextBox 33"/>
          <p:cNvSpPr txBox="1"/>
          <p:nvPr/>
        </p:nvSpPr>
        <p:spPr>
          <a:xfrm>
            <a:off x="4804185" y="470996"/>
            <a:ext cx="1719326"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ART &amp; DESIGN</a:t>
            </a:r>
          </a:p>
        </p:txBody>
      </p:sp>
      <p:sp>
        <p:nvSpPr>
          <p:cNvPr id="34" name="TextBox 34"/>
          <p:cNvSpPr txBox="1"/>
          <p:nvPr/>
        </p:nvSpPr>
        <p:spPr>
          <a:xfrm>
            <a:off x="1207270" y="4065501"/>
            <a:ext cx="1816730"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HOMEWORK</a:t>
            </a:r>
          </a:p>
        </p:txBody>
      </p:sp>
      <p:sp>
        <p:nvSpPr>
          <p:cNvPr id="35" name="TextBox 35"/>
          <p:cNvSpPr txBox="1"/>
          <p:nvPr/>
        </p:nvSpPr>
        <p:spPr>
          <a:xfrm>
            <a:off x="354344" y="4502765"/>
            <a:ext cx="6861259" cy="1611545"/>
          </a:xfrm>
          <a:prstGeom prst="rect">
            <a:avLst/>
          </a:prstGeom>
        </p:spPr>
        <p:txBody>
          <a:bodyPr lIns="0" tIns="0" rIns="0" bIns="0" rtlCol="0" anchor="t">
            <a:spAutoFit/>
          </a:bodyPr>
          <a:lstStyle/>
          <a:p>
            <a:pPr algn="l">
              <a:lnSpc>
                <a:spcPts val="1474"/>
              </a:lnSpc>
            </a:pPr>
            <a:r>
              <a:rPr lang="en-US" sz="1053" spc="10">
                <a:solidFill>
                  <a:srgbClr val="20135B"/>
                </a:solidFill>
                <a:latin typeface="Canva Sans"/>
                <a:ea typeface="Canva Sans"/>
                <a:cs typeface="Canva Sans"/>
                <a:sym typeface="Canva Sans"/>
              </a:rPr>
              <a:t>RWI and Accelerated Reader books (for those who are ready) will be sent home daily. Please return these everyday. </a:t>
            </a:r>
          </a:p>
          <a:p>
            <a:pPr algn="l">
              <a:lnSpc>
                <a:spcPts val="1474"/>
              </a:lnSpc>
            </a:pPr>
            <a:r>
              <a:rPr lang="en-US" sz="1053" spc="10">
                <a:solidFill>
                  <a:srgbClr val="20135B"/>
                </a:solidFill>
                <a:latin typeface="Canva Sans"/>
                <a:ea typeface="Canva Sans"/>
                <a:cs typeface="Canva Sans"/>
                <a:sym typeface="Canva Sans"/>
              </a:rPr>
              <a:t>Children will be set asignments on Mathletics and My Maths to help consolidate their maths learning. Children will be encouraged to access TTRS to help develop their times tables knowledge. </a:t>
            </a:r>
          </a:p>
          <a:p>
            <a:pPr algn="l">
              <a:lnSpc>
                <a:spcPts val="1474"/>
              </a:lnSpc>
            </a:pPr>
            <a:r>
              <a:rPr lang="en-US" sz="1053" spc="10">
                <a:solidFill>
                  <a:srgbClr val="20135B"/>
                </a:solidFill>
                <a:latin typeface="Canva Sans"/>
                <a:ea typeface="Canva Sans"/>
                <a:cs typeface="Canva Sans"/>
                <a:sym typeface="Canva Sans"/>
              </a:rPr>
              <a:t>Spelling assignments are set weekly on Spelling Shed. Weekly spelling tests (FRIDAY) are based on all spelling patterns covered in Key Stage 1 as well as the new spelling patterns. Some children will be set spellings based on the sounds they are learning in RWI. </a:t>
            </a:r>
          </a:p>
          <a:p>
            <a:pPr algn="l">
              <a:lnSpc>
                <a:spcPts val="1474"/>
              </a:lnSpc>
              <a:spcBef>
                <a:spcPct val="0"/>
              </a:spcBef>
            </a:pPr>
            <a:r>
              <a:rPr lang="en-US" sz="1053" spc="10">
                <a:solidFill>
                  <a:srgbClr val="20135B"/>
                </a:solidFill>
                <a:latin typeface="Canva Sans"/>
                <a:ea typeface="Canva Sans"/>
                <a:cs typeface="Canva Sans"/>
                <a:sym typeface="Canva Sans"/>
              </a:rPr>
              <a:t>We will ocassionally set topic based homework which will be more creative, based on something they are learning in school. Plese support your child with their homework. </a:t>
            </a:r>
          </a:p>
        </p:txBody>
      </p:sp>
      <p:sp>
        <p:nvSpPr>
          <p:cNvPr id="36" name="TextBox 36"/>
          <p:cNvSpPr txBox="1"/>
          <p:nvPr/>
        </p:nvSpPr>
        <p:spPr>
          <a:xfrm>
            <a:off x="1385219" y="6881211"/>
            <a:ext cx="4643902" cy="207645"/>
          </a:xfrm>
          <a:prstGeom prst="rect">
            <a:avLst/>
          </a:prstGeom>
        </p:spPr>
        <p:txBody>
          <a:bodyPr lIns="0" tIns="0" rIns="0" bIns="0" rtlCol="0" anchor="t">
            <a:spAutoFit/>
          </a:bodyPr>
          <a:lstStyle/>
          <a:p>
            <a:pPr algn="l">
              <a:lnSpc>
                <a:spcPts val="1679"/>
              </a:lnSpc>
              <a:spcBef>
                <a:spcPct val="0"/>
              </a:spcBef>
            </a:pPr>
            <a:r>
              <a:rPr lang="en-US" sz="1200" b="1" spc="12">
                <a:solidFill>
                  <a:srgbClr val="20135B"/>
                </a:solidFill>
                <a:latin typeface="One Little Font Bold"/>
                <a:ea typeface="One Little Font Bold"/>
                <a:cs typeface="One Little Font Bold"/>
                <a:sym typeface="One Little Font Bold"/>
              </a:rPr>
              <a:t>DIARY DATES (SEE WEBSITE FOR MORE DIARY DATES)</a:t>
            </a:r>
          </a:p>
        </p:txBody>
      </p:sp>
      <p:sp>
        <p:nvSpPr>
          <p:cNvPr id="37" name="TextBox 37"/>
          <p:cNvSpPr txBox="1"/>
          <p:nvPr/>
        </p:nvSpPr>
        <p:spPr>
          <a:xfrm>
            <a:off x="4692832" y="2282074"/>
            <a:ext cx="1062679" cy="207645"/>
          </a:xfrm>
          <a:prstGeom prst="rect">
            <a:avLst/>
          </a:prstGeom>
        </p:spPr>
        <p:txBody>
          <a:bodyPr lIns="0" tIns="0" rIns="0" bIns="0" rtlCol="0" anchor="t">
            <a:spAutoFit/>
          </a:bodyPr>
          <a:lstStyle/>
          <a:p>
            <a:pPr algn="l">
              <a:lnSpc>
                <a:spcPts val="1679"/>
              </a:lnSpc>
              <a:spcBef>
                <a:spcPct val="0"/>
              </a:spcBef>
            </a:pPr>
            <a:r>
              <a:rPr lang="en-US" sz="1200" b="1" spc="12" dirty="0">
                <a:solidFill>
                  <a:srgbClr val="20135B"/>
                </a:solidFill>
                <a:latin typeface="One Little Font Bold"/>
                <a:ea typeface="One Little Font Bold"/>
                <a:cs typeface="One Little Font Bold"/>
                <a:sym typeface="One Little Font Bold"/>
              </a:rPr>
              <a:t>COMPUTING</a:t>
            </a:r>
          </a:p>
        </p:txBody>
      </p:sp>
      <p:sp>
        <p:nvSpPr>
          <p:cNvPr id="38" name="TextBox 38"/>
          <p:cNvSpPr txBox="1"/>
          <p:nvPr/>
        </p:nvSpPr>
        <p:spPr>
          <a:xfrm>
            <a:off x="4051471" y="2725641"/>
            <a:ext cx="3249933" cy="563424"/>
          </a:xfrm>
          <a:prstGeom prst="rect">
            <a:avLst/>
          </a:prstGeom>
        </p:spPr>
        <p:txBody>
          <a:bodyPr lIns="0" tIns="0" rIns="0" bIns="0" rtlCol="0" anchor="t">
            <a:spAutoFit/>
          </a:bodyPr>
          <a:lstStyle/>
          <a:p>
            <a:pPr algn="l">
              <a:lnSpc>
                <a:spcPts val="1457"/>
              </a:lnSpc>
            </a:pPr>
            <a:endParaRPr lang="en-US" sz="1000" spc="10" dirty="0">
              <a:solidFill>
                <a:srgbClr val="20135B"/>
              </a:solidFill>
              <a:latin typeface="Canva Sans"/>
              <a:ea typeface="Canva Sans"/>
              <a:cs typeface="Canva Sans"/>
            </a:endParaRPr>
          </a:p>
          <a:p>
            <a:pPr algn="l">
              <a:lnSpc>
                <a:spcPts val="1457"/>
              </a:lnSpc>
            </a:pPr>
            <a:r>
              <a:rPr lang="en-US" sz="1000" spc="10" dirty="0">
                <a:solidFill>
                  <a:srgbClr val="20135B"/>
                </a:solidFill>
                <a:latin typeface="Canva Sans"/>
                <a:ea typeface="Canva Sans"/>
                <a:cs typeface="Canva Sans"/>
                <a:sym typeface="Canva Sans"/>
              </a:rPr>
              <a:t> </a:t>
            </a:r>
            <a:endParaRPr lang="en-US" sz="1000" spc="10" dirty="0">
              <a:solidFill>
                <a:srgbClr val="20135B"/>
              </a:solidFill>
              <a:latin typeface="Canva Sans"/>
              <a:ea typeface="Canva Sans"/>
              <a:cs typeface="Canva Sans"/>
            </a:endParaRPr>
          </a:p>
          <a:p>
            <a:pPr algn="l">
              <a:lnSpc>
                <a:spcPts val="1457"/>
              </a:lnSpc>
              <a:spcBef>
                <a:spcPct val="0"/>
              </a:spcBef>
            </a:pPr>
            <a:r>
              <a:rPr lang="en-US" sz="1000" spc="10" dirty="0">
                <a:solidFill>
                  <a:srgbClr val="20135B"/>
                </a:solidFill>
                <a:latin typeface="Canva Sans"/>
                <a:ea typeface="Canva Sans"/>
                <a:cs typeface="Canva Sans"/>
                <a:sym typeface="Canva Sans"/>
              </a:rPr>
              <a:t> </a:t>
            </a:r>
            <a:endParaRPr lang="en-US" sz="1000" spc="10" dirty="0">
              <a:solidFill>
                <a:srgbClr val="20135B"/>
              </a:solidFill>
              <a:latin typeface="Canva Sans"/>
              <a:ea typeface="Canva Sans"/>
              <a:cs typeface="Canva Sans"/>
            </a:endParaRPr>
          </a:p>
        </p:txBody>
      </p:sp>
      <p:sp>
        <p:nvSpPr>
          <p:cNvPr id="39" name="TextBox 39"/>
          <p:cNvSpPr txBox="1"/>
          <p:nvPr/>
        </p:nvSpPr>
        <p:spPr>
          <a:xfrm>
            <a:off x="4051471" y="1125851"/>
            <a:ext cx="3164133" cy="563744"/>
          </a:xfrm>
          <a:prstGeom prst="rect">
            <a:avLst/>
          </a:prstGeom>
        </p:spPr>
        <p:txBody>
          <a:bodyPr lIns="0" tIns="0" rIns="0" bIns="0" rtlCol="0" anchor="t">
            <a:spAutoFit/>
          </a:bodyPr>
          <a:lstStyle/>
          <a:p>
            <a:pPr>
              <a:lnSpc>
                <a:spcPts val="1539"/>
              </a:lnSpc>
              <a:spcBef>
                <a:spcPct val="0"/>
              </a:spcBef>
            </a:pPr>
            <a:r>
              <a:rPr lang="en-US" sz="1050" spc="10">
                <a:solidFill>
                  <a:srgbClr val="20135B"/>
                </a:solidFill>
                <a:latin typeface="Canva Sans"/>
                <a:ea typeface="Canva Sans"/>
                <a:cs typeface="Canva Sans"/>
                <a:sym typeface="Canva Sans"/>
              </a:rPr>
              <a:t>Paint and Mixed Media – The children will learn how to create a collage making their own textured paper to create a seaside image. .   </a:t>
            </a:r>
          </a:p>
        </p:txBody>
      </p:sp>
      <p:sp>
        <p:nvSpPr>
          <p:cNvPr id="40" name="TextBox 40"/>
          <p:cNvSpPr txBox="1"/>
          <p:nvPr/>
        </p:nvSpPr>
        <p:spPr>
          <a:xfrm>
            <a:off x="483117" y="979437"/>
            <a:ext cx="3164133" cy="1077218"/>
          </a:xfrm>
          <a:prstGeom prst="rect">
            <a:avLst/>
          </a:prstGeom>
        </p:spPr>
        <p:txBody>
          <a:bodyPr lIns="0" tIns="0" rIns="0" bIns="0" rtlCol="0" anchor="t">
            <a:spAutoFit/>
          </a:bodyPr>
          <a:lstStyle/>
          <a:p>
            <a:pPr>
              <a:lnSpc>
                <a:spcPts val="1399"/>
              </a:lnSpc>
            </a:pPr>
            <a:r>
              <a:rPr lang="en-US" sz="950" spc="9" dirty="0">
                <a:solidFill>
                  <a:srgbClr val="20135B"/>
                </a:solidFill>
                <a:latin typeface="Canva Sans"/>
                <a:ea typeface="Canva Sans"/>
                <a:cs typeface="Canva Sans"/>
                <a:sym typeface="Canva Sans"/>
              </a:rPr>
              <a:t>We will complete two topics over the Summer term. </a:t>
            </a:r>
          </a:p>
          <a:p>
            <a:pPr marL="215265" lvl="1" indent="-107950">
              <a:lnSpc>
                <a:spcPts val="1399"/>
              </a:lnSpc>
              <a:buFont typeface="Arial"/>
              <a:buChar char="•"/>
            </a:pPr>
            <a:r>
              <a:rPr lang="en-US" sz="950" spc="9" dirty="0">
                <a:solidFill>
                  <a:srgbClr val="20135B"/>
                </a:solidFill>
                <a:latin typeface="Canva Sans"/>
                <a:ea typeface="Canva Sans"/>
                <a:cs typeface="Canva Sans"/>
                <a:sym typeface="Canva Sans"/>
              </a:rPr>
              <a:t>Torah and Shabbat</a:t>
            </a:r>
          </a:p>
          <a:p>
            <a:pPr marL="215265" lvl="1" indent="-107950">
              <a:lnSpc>
                <a:spcPts val="1399"/>
              </a:lnSpc>
              <a:buFont typeface="Arial"/>
              <a:buChar char="•"/>
            </a:pPr>
            <a:r>
              <a:rPr lang="en-US" sz="950" spc="9" dirty="0">
                <a:solidFill>
                  <a:srgbClr val="20135B"/>
                </a:solidFill>
                <a:latin typeface="Canva Sans"/>
                <a:ea typeface="Canva Sans"/>
                <a:cs typeface="Canva Sans"/>
              </a:rPr>
              <a:t>Judaism – Beliefs and Practices. </a:t>
            </a:r>
          </a:p>
          <a:p>
            <a:pPr marL="215265" lvl="1" indent="-107950">
              <a:lnSpc>
                <a:spcPts val="1399"/>
              </a:lnSpc>
              <a:buFont typeface="Arial"/>
              <a:buChar char="•"/>
            </a:pPr>
            <a:endParaRPr lang="en-US" sz="950" spc="9" dirty="0">
              <a:solidFill>
                <a:srgbClr val="20135B"/>
              </a:solidFill>
              <a:latin typeface="Canva Sans"/>
              <a:ea typeface="One Little Font"/>
              <a:cs typeface="One Little Font"/>
              <a:sym typeface="One Little Font"/>
            </a:endParaRPr>
          </a:p>
          <a:p>
            <a:pPr algn="l">
              <a:lnSpc>
                <a:spcPts val="1399"/>
              </a:lnSpc>
            </a:pPr>
            <a:r>
              <a:rPr lang="en-US" sz="950" spc="9" dirty="0">
                <a:solidFill>
                  <a:srgbClr val="20135B"/>
                </a:solidFill>
                <a:latin typeface="One Little Font"/>
                <a:ea typeface="One Little Font"/>
                <a:cs typeface="One Little Font"/>
                <a:sym typeface="One Little Font"/>
              </a:rPr>
              <a:t> </a:t>
            </a:r>
            <a:endParaRPr lang="en-US" sz="950" spc="9" dirty="0">
              <a:solidFill>
                <a:srgbClr val="20135B"/>
              </a:solidFill>
              <a:latin typeface="One Little Font"/>
              <a:ea typeface="One Little Font"/>
              <a:cs typeface="One Little Font"/>
            </a:endParaRPr>
          </a:p>
          <a:p>
            <a:pPr algn="l">
              <a:lnSpc>
                <a:spcPts val="1399"/>
              </a:lnSpc>
              <a:spcBef>
                <a:spcPct val="0"/>
              </a:spcBef>
            </a:pPr>
            <a:endParaRPr lang="en-US" sz="999" spc="9" dirty="0">
              <a:solidFill>
                <a:srgbClr val="20135B"/>
              </a:solidFill>
              <a:latin typeface="One Little Font"/>
              <a:ea typeface="One Little Font"/>
              <a:cs typeface="One Little Font"/>
              <a:sym typeface="One Little Font"/>
            </a:endParaRPr>
          </a:p>
        </p:txBody>
      </p:sp>
      <p:sp>
        <p:nvSpPr>
          <p:cNvPr id="41" name="TextBox 41"/>
          <p:cNvSpPr txBox="1"/>
          <p:nvPr/>
        </p:nvSpPr>
        <p:spPr>
          <a:xfrm>
            <a:off x="649530" y="10191357"/>
            <a:ext cx="5739807" cy="198119"/>
          </a:xfrm>
          <a:prstGeom prst="rect">
            <a:avLst/>
          </a:prstGeom>
        </p:spPr>
        <p:txBody>
          <a:bodyPr lIns="0" tIns="0" rIns="0" bIns="0" rtlCol="0" anchor="t">
            <a:spAutoFit/>
          </a:bodyPr>
          <a:lstStyle/>
          <a:p>
            <a:pPr algn="ctr">
              <a:lnSpc>
                <a:spcPts val="1680"/>
              </a:lnSpc>
            </a:pPr>
            <a:r>
              <a:rPr lang="en-US" sz="1200">
                <a:solidFill>
                  <a:srgbClr val="FFFFFF"/>
                </a:solidFill>
                <a:latin typeface="Canva Sans"/>
                <a:ea typeface="Canva Sans"/>
                <a:cs typeface="Canva Sans"/>
                <a:sym typeface="Canva Sans"/>
              </a:rPr>
              <a:t>www.crookhillprimary.org (check our class page for news from our class)</a:t>
            </a:r>
          </a:p>
        </p:txBody>
      </p:sp>
      <p:sp>
        <p:nvSpPr>
          <p:cNvPr id="43" name="TextBox 42">
            <a:extLst>
              <a:ext uri="{FF2B5EF4-FFF2-40B4-BE49-F238E27FC236}">
                <a16:creationId xmlns:a16="http://schemas.microsoft.com/office/drawing/2014/main" id="{434F2821-2498-11F6-7ABD-09D0FA42F320}"/>
              </a:ext>
            </a:extLst>
          </p:cNvPr>
          <p:cNvSpPr txBox="1"/>
          <p:nvPr/>
        </p:nvSpPr>
        <p:spPr>
          <a:xfrm>
            <a:off x="426697" y="7282752"/>
            <a:ext cx="6713275" cy="34394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20.04.2026 - Welcome back to school </a:t>
            </a:r>
            <a:endParaRPr lang="en-US" sz="1000" dirty="0">
              <a:ea typeface="Calibri"/>
              <a:cs typeface="Calibri"/>
            </a:endParaRPr>
          </a:p>
          <a:p>
            <a:r>
              <a:rPr lang="en-US" sz="1000">
                <a:ea typeface="Calibri"/>
                <a:cs typeface="Calibri"/>
              </a:rPr>
              <a:t>21.042026 - Year 2 trip to the museum – all day. </a:t>
            </a:r>
            <a:endParaRPr lang="en-US" sz="1000" dirty="0">
              <a:ea typeface="Calibri"/>
              <a:cs typeface="Calibri"/>
            </a:endParaRPr>
          </a:p>
          <a:p>
            <a:r>
              <a:rPr lang="en-US" sz="1000">
                <a:ea typeface="Calibri"/>
                <a:cs typeface="Calibri"/>
              </a:rPr>
              <a:t>24.04.2026 - House Matches – children to wear P.E kits. </a:t>
            </a:r>
            <a:endParaRPr lang="en-US" sz="1000" dirty="0">
              <a:ea typeface="Calibri"/>
              <a:cs typeface="Calibri"/>
            </a:endParaRPr>
          </a:p>
          <a:p>
            <a:r>
              <a:rPr lang="en-US" sz="1000" dirty="0">
                <a:ea typeface="Calibri"/>
                <a:cs typeface="Calibri"/>
              </a:rPr>
              <a:t>04.052026 - BANK HOLIDAY – School closed to staff and pupils. </a:t>
            </a:r>
          </a:p>
          <a:p>
            <a:r>
              <a:rPr lang="en-US" sz="1000" dirty="0">
                <a:ea typeface="Calibri"/>
                <a:cs typeface="Calibri"/>
              </a:rPr>
              <a:t>11.05.2026 - After school clubs </a:t>
            </a:r>
            <a:r>
              <a:rPr lang="en-US" sz="1000" dirty="0" err="1">
                <a:ea typeface="Calibri"/>
                <a:cs typeface="Calibri"/>
              </a:rPr>
              <a:t>sta</a:t>
            </a:r>
            <a:r>
              <a:rPr lang="en-US" sz="1000" dirty="0">
                <a:ea typeface="Calibri"/>
                <a:cs typeface="Calibri"/>
              </a:rPr>
              <a:t>rt. </a:t>
            </a:r>
          </a:p>
          <a:p>
            <a:r>
              <a:rPr lang="en-US" sz="1000">
                <a:ea typeface="Calibri"/>
                <a:cs typeface="Calibri"/>
              </a:rPr>
              <a:t>21.05.2026 - Tennis house matches. </a:t>
            </a:r>
            <a:endParaRPr lang="en-US" sz="1000" dirty="0">
              <a:ea typeface="Calibri"/>
              <a:cs typeface="Calibri"/>
            </a:endParaRPr>
          </a:p>
          <a:p>
            <a:r>
              <a:rPr lang="en-US" sz="1000" dirty="0">
                <a:ea typeface="Calibri"/>
                <a:cs typeface="Calibri"/>
              </a:rPr>
              <a:t>22.05.2026 - </a:t>
            </a:r>
            <a:r>
              <a:rPr lang="en-US" sz="1000">
                <a:ea typeface="Calibri"/>
                <a:cs typeface="Calibri"/>
              </a:rPr>
              <a:t>Break up for half term.</a:t>
            </a:r>
            <a:endParaRPr lang="en-US" sz="1000" dirty="0">
              <a:ea typeface="Calibri"/>
              <a:cs typeface="Calibri"/>
            </a:endParaRPr>
          </a:p>
          <a:p>
            <a:r>
              <a:rPr lang="en-US" sz="1000">
                <a:ea typeface="Calibri"/>
                <a:cs typeface="Calibri"/>
              </a:rPr>
              <a:t>01.06.2026 - Welcome back to school. </a:t>
            </a:r>
            <a:endParaRPr lang="en-US" sz="1000" dirty="0">
              <a:ea typeface="Calibri"/>
              <a:cs typeface="Calibri"/>
            </a:endParaRPr>
          </a:p>
          <a:p>
            <a:r>
              <a:rPr lang="en-US" sz="1000">
                <a:ea typeface="Calibri"/>
                <a:cs typeface="Calibri"/>
              </a:rPr>
              <a:t>08.06.2026 - Phonics screening check. Opportunity for year 2 pupils to re-take the check. </a:t>
            </a:r>
            <a:endParaRPr lang="en-US" sz="1000" dirty="0">
              <a:ea typeface="Calibri"/>
              <a:cs typeface="Calibri"/>
            </a:endParaRPr>
          </a:p>
          <a:p>
            <a:r>
              <a:rPr lang="en-US" sz="1000">
                <a:ea typeface="Calibri"/>
                <a:cs typeface="Calibri"/>
              </a:rPr>
              <a:t>10.06.2026 - RISE parent information session – more information to follow.</a:t>
            </a:r>
            <a:endParaRPr lang="en-US" sz="1000" dirty="0">
              <a:ea typeface="Calibri"/>
              <a:cs typeface="Calibri"/>
            </a:endParaRPr>
          </a:p>
          <a:p>
            <a:r>
              <a:rPr lang="en-US" sz="1000">
                <a:ea typeface="Calibri"/>
                <a:cs typeface="Calibri"/>
              </a:rPr>
              <a:t>22.06.2026 - Water Safety Week and Assessment week. </a:t>
            </a:r>
            <a:endParaRPr lang="en-US" sz="1000" dirty="0">
              <a:ea typeface="Calibri"/>
              <a:cs typeface="Calibri"/>
            </a:endParaRPr>
          </a:p>
          <a:p>
            <a:r>
              <a:rPr lang="en-US" sz="1000">
                <a:ea typeface="Calibri"/>
                <a:cs typeface="Calibri"/>
              </a:rPr>
              <a:t>22.06.2026 - Last week for clubs. </a:t>
            </a:r>
            <a:endParaRPr lang="en-US" sz="1000" dirty="0">
              <a:ea typeface="Calibri"/>
              <a:cs typeface="Calibri"/>
            </a:endParaRPr>
          </a:p>
          <a:p>
            <a:r>
              <a:rPr lang="en-US" sz="1000">
                <a:ea typeface="Calibri"/>
                <a:cs typeface="Calibri"/>
              </a:rPr>
              <a:t>01.07.2026 - Class swap morning. </a:t>
            </a:r>
            <a:endParaRPr lang="en-US" sz="1000" dirty="0">
              <a:ea typeface="Calibri"/>
              <a:cs typeface="Calibri"/>
            </a:endParaRPr>
          </a:p>
          <a:p>
            <a:r>
              <a:rPr lang="en-US" sz="1000" dirty="0">
                <a:ea typeface="Calibri"/>
                <a:cs typeface="Calibri"/>
              </a:rPr>
              <a:t>03.07.2026 - KS1 celebration </a:t>
            </a:r>
            <a:r>
              <a:rPr lang="en-US" sz="1000" err="1">
                <a:ea typeface="Calibri"/>
                <a:cs typeface="Calibri"/>
              </a:rPr>
              <a:t>aftern</a:t>
            </a:r>
            <a:r>
              <a:rPr lang="en-US" sz="1000" dirty="0">
                <a:ea typeface="Calibri"/>
                <a:cs typeface="Calibri"/>
              </a:rPr>
              <a:t>oon. All KS1 parents welcome – More </a:t>
            </a:r>
            <a:r>
              <a:rPr lang="en-US" sz="1000" err="1">
                <a:ea typeface="Calibri"/>
                <a:cs typeface="Calibri"/>
              </a:rPr>
              <a:t>informatio</a:t>
            </a:r>
            <a:r>
              <a:rPr lang="en-US" sz="1000">
                <a:ea typeface="Calibri"/>
                <a:cs typeface="Calibri"/>
              </a:rPr>
              <a:t>n to follow.</a:t>
            </a:r>
            <a:endParaRPr lang="en-US" sz="1000" dirty="0">
              <a:ea typeface="Calibri"/>
              <a:cs typeface="Calibri"/>
            </a:endParaRPr>
          </a:p>
          <a:p>
            <a:r>
              <a:rPr lang="en-US" sz="1000">
                <a:ea typeface="Calibri"/>
                <a:cs typeface="Calibri"/>
              </a:rPr>
              <a:t>06.07.2026 - Health and Sports Week. </a:t>
            </a:r>
            <a:endParaRPr lang="en-US" sz="1000" dirty="0">
              <a:ea typeface="Calibri"/>
              <a:cs typeface="Calibri"/>
            </a:endParaRPr>
          </a:p>
          <a:p>
            <a:r>
              <a:rPr lang="en-US" sz="1000">
                <a:ea typeface="Calibri"/>
                <a:cs typeface="Calibri"/>
              </a:rPr>
              <a:t>13.07.2026 - Sports Day</a:t>
            </a:r>
            <a:endParaRPr lang="en-US" sz="1000" dirty="0">
              <a:ea typeface="Calibri"/>
              <a:cs typeface="Calibri"/>
            </a:endParaRPr>
          </a:p>
          <a:p>
            <a:r>
              <a:rPr lang="en-US" sz="1000">
                <a:ea typeface="Calibri"/>
                <a:cs typeface="Calibri"/>
              </a:rPr>
              <a:t>14.07.2026 - Annual Reports sent home. </a:t>
            </a:r>
            <a:endParaRPr lang="en-US" sz="1000" dirty="0">
              <a:ea typeface="Calibri"/>
              <a:cs typeface="Calibri"/>
            </a:endParaRPr>
          </a:p>
          <a:p>
            <a:r>
              <a:rPr lang="en-US" sz="1000">
                <a:ea typeface="Calibri"/>
                <a:cs typeface="Calibri"/>
              </a:rPr>
              <a:t>16.07.2026 - Break up for Summer. School closed on Friday 17th July. </a:t>
            </a:r>
            <a:endParaRPr lang="en-US" sz="1000" dirty="0">
              <a:ea typeface="Calibri"/>
              <a:cs typeface="Calibri"/>
            </a:endParaRPr>
          </a:p>
          <a:p>
            <a:endParaRPr lang="en-US" sz="1050" dirty="0">
              <a:ea typeface="Calibri"/>
              <a:cs typeface="Calibri"/>
            </a:endParaRPr>
          </a:p>
          <a:p>
            <a:endParaRPr lang="en-US">
              <a:ea typeface="Calibri"/>
              <a:cs typeface="Calibri"/>
            </a:endParaRPr>
          </a:p>
          <a:p>
            <a:endParaRPr lang="en-US" sz="1050" dirty="0">
              <a:ea typeface="Calibri"/>
              <a:cs typeface="Calibri"/>
            </a:endParaRPr>
          </a:p>
        </p:txBody>
      </p:sp>
      <p:sp>
        <p:nvSpPr>
          <p:cNvPr id="44" name="TextBox 31">
            <a:extLst>
              <a:ext uri="{FF2B5EF4-FFF2-40B4-BE49-F238E27FC236}">
                <a16:creationId xmlns:a16="http://schemas.microsoft.com/office/drawing/2014/main" id="{71238BD9-6BFC-426D-9C4E-EEEE22266D21}"/>
              </a:ext>
            </a:extLst>
          </p:cNvPr>
          <p:cNvSpPr txBox="1"/>
          <p:nvPr/>
        </p:nvSpPr>
        <p:spPr>
          <a:xfrm>
            <a:off x="4115209" y="2795587"/>
            <a:ext cx="3181296" cy="784317"/>
          </a:xfrm>
          <a:prstGeom prst="rect">
            <a:avLst/>
          </a:prstGeom>
        </p:spPr>
        <p:txBody>
          <a:bodyPr lIns="0" tIns="0" rIns="0" bIns="0" rtlCol="0" anchor="t">
            <a:spAutoFit/>
          </a:bodyPr>
          <a:lstStyle/>
          <a:p>
            <a:pPr>
              <a:lnSpc>
                <a:spcPts val="1308"/>
              </a:lnSpc>
            </a:pPr>
            <a:r>
              <a:rPr lang="en-US" sz="900" spc="9" dirty="0">
                <a:solidFill>
                  <a:srgbClr val="20135B"/>
                </a:solidFill>
                <a:latin typeface="Canva Sans"/>
                <a:ea typeface="Canva Sans"/>
                <a:cs typeface="Canva Sans"/>
                <a:sym typeface="Canva Sans"/>
              </a:rPr>
              <a:t>This term is all about programming. Firstly learning about robot algorithms and giving clear instructions to  the </a:t>
            </a:r>
            <a:r>
              <a:rPr lang="en-US" sz="900" spc="9" dirty="0" err="1">
                <a:solidFill>
                  <a:srgbClr val="20135B"/>
                </a:solidFill>
                <a:latin typeface="Canva Sans"/>
                <a:ea typeface="Canva Sans"/>
                <a:cs typeface="Canva Sans"/>
                <a:sym typeface="Canva Sans"/>
              </a:rPr>
              <a:t>BeeBots</a:t>
            </a:r>
            <a:r>
              <a:rPr lang="en-US" sz="900" spc="9" dirty="0">
                <a:solidFill>
                  <a:srgbClr val="20135B"/>
                </a:solidFill>
                <a:latin typeface="Canva Sans"/>
                <a:ea typeface="Canva Sans"/>
                <a:cs typeface="Canva Sans"/>
                <a:sym typeface="Canva Sans"/>
              </a:rPr>
              <a:t> then after half-term we’ll be using Scratch Jr to learn about </a:t>
            </a:r>
            <a:r>
              <a:rPr lang="en-US" sz="900" spc="9">
                <a:solidFill>
                  <a:srgbClr val="20135B"/>
                </a:solidFill>
                <a:latin typeface="Canva Sans"/>
                <a:ea typeface="Canva Sans"/>
                <a:cs typeface="Canva Sans"/>
                <a:sym typeface="Canva Sans"/>
              </a:rPr>
              <a:t>simple coding. </a:t>
            </a:r>
            <a:endParaRPr lang="en-US" sz="900" spc="9" dirty="0">
              <a:solidFill>
                <a:srgbClr val="20135B"/>
              </a:solidFill>
              <a:latin typeface="Canva Sans"/>
              <a:ea typeface="Canva Sans"/>
              <a:cs typeface="Canva Sans"/>
            </a:endParaRPr>
          </a:p>
          <a:p>
            <a:pPr algn="l">
              <a:lnSpc>
                <a:spcPts val="934"/>
              </a:lnSpc>
              <a:spcBef>
                <a:spcPct val="0"/>
              </a:spcBef>
            </a:pPr>
            <a:endParaRPr lang="en-US" sz="934" spc="9" dirty="0">
              <a:solidFill>
                <a:srgbClr val="20135B"/>
              </a:solidFill>
              <a:latin typeface="Canva Sans"/>
              <a:ea typeface="Canva Sans"/>
              <a:cs typeface="Canva Sans"/>
              <a:sym typeface="Canva Sa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3DD7C69D3C82E4491310AF59D8D2B13" ma:contentTypeVersion="19" ma:contentTypeDescription="Create a new document." ma:contentTypeScope="" ma:versionID="cf3be913cd6be3337088b9066ff45c9f">
  <xsd:schema xmlns:xsd="http://www.w3.org/2001/XMLSchema" xmlns:xs="http://www.w3.org/2001/XMLSchema" xmlns:p="http://schemas.microsoft.com/office/2006/metadata/properties" xmlns:ns3="46e12926-dc0a-43b6-81e5-c7b8e225082f" xmlns:ns4="3c20f39c-95cd-4b61-b93e-00d21ea10599" targetNamespace="http://schemas.microsoft.com/office/2006/metadata/properties" ma:root="true" ma:fieldsID="3f2508a765df06542bea69c5e2726930" ns3:_="" ns4:_="">
    <xsd:import namespace="46e12926-dc0a-43b6-81e5-c7b8e225082f"/>
    <xsd:import namespace="3c20f39c-95cd-4b61-b93e-00d21ea1059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earchProperties" minOccurs="0"/>
                <xsd:element ref="ns4:SharedWithUsers" minOccurs="0"/>
                <xsd:element ref="ns4:SharedWithDetails" minOccurs="0"/>
                <xsd:element ref="ns4:SharingHintHash" minOccurs="0"/>
                <xsd:element ref="ns3:MediaServiceSystemTag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e12926-dc0a-43b6-81e5-c7b8e22508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c20f39c-95cd-4b61-b93e-00d21ea10599"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element name="SharingHintHash" ma:index="2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6e12926-dc0a-43b6-81e5-c7b8e225082f" xsi:nil="true"/>
  </documentManagement>
</p:properties>
</file>

<file path=customXml/itemProps1.xml><?xml version="1.0" encoding="utf-8"?>
<ds:datastoreItem xmlns:ds="http://schemas.openxmlformats.org/officeDocument/2006/customXml" ds:itemID="{36FC5FF3-3F20-49B2-8C2E-BA93F5791ECE}">
  <ds:schemaRefs>
    <ds:schemaRef ds:uri="http://schemas.microsoft.com/sharepoint/v3/contenttype/forms"/>
  </ds:schemaRefs>
</ds:datastoreItem>
</file>

<file path=customXml/itemProps2.xml><?xml version="1.0" encoding="utf-8"?>
<ds:datastoreItem xmlns:ds="http://schemas.openxmlformats.org/officeDocument/2006/customXml" ds:itemID="{48DAB6F9-FF35-4595-8652-051DDF62A0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e12926-dc0a-43b6-81e5-c7b8e225082f"/>
    <ds:schemaRef ds:uri="3c20f39c-95cd-4b61-b93e-00d21ea105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66941BD-5888-42A7-925B-0D166C75FC5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6e12926-dc0a-43b6-81e5-c7b8e225082f"/>
    <ds:schemaRef ds:uri="3c20f39c-95cd-4b61-b93e-00d21ea1059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30</TotalTime>
  <Words>839</Words>
  <Application>Microsoft Office PowerPoint</Application>
  <PresentationFormat>Custom</PresentationFormat>
  <Paragraphs>82</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Lazydog</vt:lpstr>
      <vt:lpstr>Canva Sans</vt:lpstr>
      <vt:lpstr>One Little Font Bold</vt:lpstr>
      <vt:lpstr>One Little Font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Copy of Purple Illustrative School Curriculum Highlights Infographic Flyer</dc:title>
  <dc:creator>Emma Smith</dc:creator>
  <cp:lastModifiedBy>Emma Smith</cp:lastModifiedBy>
  <cp:revision>412</cp:revision>
  <dcterms:created xsi:type="dcterms:W3CDTF">2006-08-16T00:00:00Z</dcterms:created>
  <dcterms:modified xsi:type="dcterms:W3CDTF">2026-04-23T13:57:44Z</dcterms:modified>
  <dc:identifier>DAGyvnqUW94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0x010100A3DD7C69D3C82E4491310AF59D8D2B13</vt:lpwstr>
  </property>
</Properties>
</file>