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66" r:id="rId3"/>
    <p:sldId id="258" r:id="rId4"/>
    <p:sldId id="267" r:id="rId5"/>
    <p:sldId id="268" r:id="rId6"/>
    <p:sldId id="265" r:id="rId7"/>
    <p:sldId id="259" r:id="rId8"/>
    <p:sldId id="261" r:id="rId9"/>
    <p:sldId id="272" r:id="rId10"/>
    <p:sldId id="262" r:id="rId11"/>
    <p:sldId id="260" r:id="rId12"/>
    <p:sldId id="273" r:id="rId13"/>
    <p:sldId id="269" r:id="rId1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CC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221" autoAdjust="0"/>
    <p:restoredTop sz="94660"/>
  </p:normalViewPr>
  <p:slideViewPr>
    <p:cSldViewPr>
      <p:cViewPr varScale="1">
        <p:scale>
          <a:sx n="82" d="100"/>
          <a:sy n="82" d="100"/>
        </p:scale>
        <p:origin x="1493" y="6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3A4CAE0B-27F3-4605-AA13-EE14F0A752D0}" type="datetimeFigureOut">
              <a:rPr lang="en-GB" smtClean="0"/>
              <a:pPr/>
              <a:t>10/09/2024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3C59546-D665-4FA6-9156-60488B6ABDFD}" type="slidenum">
              <a:rPr lang="en-GB" smtClean="0"/>
              <a:pPr/>
              <a:t>‹#›</a:t>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A4CAE0B-27F3-4605-AA13-EE14F0A752D0}" type="datetimeFigureOut">
              <a:rPr lang="en-GB" smtClean="0"/>
              <a:pPr/>
              <a:t>10/09/2024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3C59546-D665-4FA6-9156-60488B6ABDFD}" type="slidenum">
              <a:rPr lang="en-GB" smtClean="0"/>
              <a:pPr/>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A4CAE0B-27F3-4605-AA13-EE14F0A752D0}" type="datetimeFigureOut">
              <a:rPr lang="en-GB" smtClean="0"/>
              <a:pPr/>
              <a:t>10/09/2024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3C59546-D665-4FA6-9156-60488B6ABDFD}" type="slidenum">
              <a:rPr lang="en-GB" smtClean="0"/>
              <a:pPr/>
              <a:t>‹#›</a:t>
            </a:fld>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3A4CAE0B-27F3-4605-AA13-EE14F0A752D0}" type="datetimeFigureOut">
              <a:rPr lang="en-GB" smtClean="0"/>
              <a:pPr/>
              <a:t>10/09/2024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3C59546-D665-4FA6-9156-60488B6ABDFD}" type="slidenum">
              <a:rPr lang="en-GB" smtClean="0"/>
              <a:pPr/>
              <a:t>‹#›</a:t>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3A4CAE0B-27F3-4605-AA13-EE14F0A752D0}" type="datetimeFigureOut">
              <a:rPr lang="en-GB" smtClean="0"/>
              <a:pPr/>
              <a:t>10/09/2024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53C59546-D665-4FA6-9156-60488B6ABDFD}" type="slidenum">
              <a:rPr lang="en-GB" smtClean="0"/>
              <a:pPr/>
              <a:t>‹#›</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3A4CAE0B-27F3-4605-AA13-EE14F0A752D0}" type="datetimeFigureOut">
              <a:rPr lang="en-GB" smtClean="0"/>
              <a:pPr/>
              <a:t>10/09/2024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53C59546-D665-4FA6-9156-60488B6ABDFD}" type="slidenum">
              <a:rPr lang="en-GB" smtClean="0"/>
              <a:pPr/>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A4CAE0B-27F3-4605-AA13-EE14F0A752D0}" type="datetimeFigureOut">
              <a:rPr lang="en-GB" smtClean="0"/>
              <a:pPr/>
              <a:t>10/09/2024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53C59546-D665-4FA6-9156-60488B6ABDFD}" type="slidenum">
              <a:rPr lang="en-GB" smtClean="0"/>
              <a:pPr/>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3A4CAE0B-27F3-4605-AA13-EE14F0A752D0}" type="datetimeFigureOut">
              <a:rPr lang="en-GB" smtClean="0"/>
              <a:pPr/>
              <a:t>10/09/2024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3C59546-D665-4FA6-9156-60488B6ABDFD}" type="slidenum">
              <a:rPr lang="en-GB" smtClean="0"/>
              <a:pPr/>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3A4CAE0B-27F3-4605-AA13-EE14F0A752D0}" type="datetimeFigureOut">
              <a:rPr lang="en-GB" smtClean="0"/>
              <a:pPr/>
              <a:t>10/09/2024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3C59546-D665-4FA6-9156-60488B6ABDFD}" type="slidenum">
              <a:rPr lang="en-GB" smtClean="0"/>
              <a:pPr/>
              <a:t>‹#›</a:t>
            </a:fld>
            <a:endParaRPr lang="en-GB"/>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A4CAE0B-27F3-4605-AA13-EE14F0A752D0}" type="datetimeFigureOut">
              <a:rPr lang="en-GB" smtClean="0"/>
              <a:pPr/>
              <a:t>10/09/2024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3C59546-D665-4FA6-9156-60488B6ABDFD}" type="slidenum">
              <a:rPr lang="en-GB" smtClean="0"/>
              <a:pPr/>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A4CAE0B-27F3-4605-AA13-EE14F0A752D0}" type="datetimeFigureOut">
              <a:rPr lang="en-GB" smtClean="0"/>
              <a:pPr/>
              <a:t>10/09/2024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3C59546-D665-4FA6-9156-60488B6ABDFD}" type="slidenum">
              <a:rPr lang="en-GB" smtClean="0"/>
              <a:pPr/>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A4CAE0B-27F3-4605-AA13-EE14F0A752D0}" type="datetimeFigureOut">
              <a:rPr lang="en-GB" smtClean="0"/>
              <a:pPr/>
              <a:t>10/09/2024</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3C59546-D665-4FA6-9156-60488B6ABDFD}" type="slidenum">
              <a:rPr lang="en-GB" smtClean="0"/>
              <a:pPr/>
              <a:t>‹#›</a:t>
            </a:fld>
            <a:endParaRPr lang="en-GB"/>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hyperlink" Target="https://en.wikipedia.org/wiki/Physical_education" TargetMode="External"/><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hyperlink" Target="http://ygraph.com/multiplicationchart/all" TargetMode="External"/><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hyperlink" Target="https://pixabay.com/vectors/bee-bi-cartoon-honey-insect-1296273/" TargetMode="External"/><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hyperlink" Target="https://twowritingteachers.org/2017/11/10/what-ive-learned-about-word-study/" TargetMode="External"/><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hyperlink" Target="https://pixabay.com/en/books-study-literature-learn-stack-2158737/" TargetMode="External"/><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Autofit/>
          </a:bodyPr>
          <a:lstStyle/>
          <a:p>
            <a:r>
              <a:rPr lang="en-GB" sz="9600" b="1" dirty="0">
                <a:latin typeface="Bradley Hand ITC" pitchFamily="66" charset="0"/>
              </a:rPr>
              <a:t>Welcome to </a:t>
            </a:r>
            <a:br>
              <a:rPr lang="en-GB" sz="9600" b="1" dirty="0">
                <a:latin typeface="Bradley Hand ITC" pitchFamily="66" charset="0"/>
              </a:rPr>
            </a:br>
            <a:r>
              <a:rPr lang="en-GB" sz="9600" b="1" dirty="0">
                <a:latin typeface="Bradley Hand ITC" pitchFamily="66" charset="0"/>
              </a:rPr>
              <a:t>Year 2.</a:t>
            </a:r>
          </a:p>
        </p:txBody>
      </p:sp>
      <p:pic>
        <p:nvPicPr>
          <p:cNvPr id="3" name="Picture 2">
            <a:extLst>
              <a:ext uri="{FF2B5EF4-FFF2-40B4-BE49-F238E27FC236}">
                <a16:creationId xmlns:a16="http://schemas.microsoft.com/office/drawing/2014/main" id="{61B3485F-57FF-4E5A-A993-D07042283E71}"/>
              </a:ext>
            </a:extLst>
          </p:cNvPr>
          <p:cNvPicPr>
            <a:picLocks noChangeAspect="1"/>
          </p:cNvPicPr>
          <p:nvPr/>
        </p:nvPicPr>
        <p:blipFill>
          <a:blip r:embed="rId2"/>
          <a:stretch>
            <a:fillRect/>
          </a:stretch>
        </p:blipFill>
        <p:spPr>
          <a:xfrm>
            <a:off x="3600314" y="4725144"/>
            <a:ext cx="1943371" cy="1543265"/>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0"/>
            <a:ext cx="7772400" cy="1470025"/>
          </a:xfrm>
        </p:spPr>
        <p:txBody>
          <a:bodyPr>
            <a:normAutofit/>
          </a:bodyPr>
          <a:lstStyle/>
          <a:p>
            <a:r>
              <a:rPr lang="en-GB" sz="6000" b="1" dirty="0">
                <a:latin typeface="Bradley Hand ITC" panose="03070402050302030203" pitchFamily="66" charset="0"/>
              </a:rPr>
              <a:t>Our Classroom</a:t>
            </a:r>
          </a:p>
        </p:txBody>
      </p:sp>
      <p:pic>
        <p:nvPicPr>
          <p:cNvPr id="2050" name="Picture 2" descr="https://attachments.office.net/owa/EmmaSmith%40crookhillprimary.org/service.svc/s/GetAttachmentThumbnail?id=AAMkADk2NTAyYmFiLTM2Y2QtNDUwOC05MjA4LWUyYTI0YmYyMmIxYgBGAAAAAAA1iTvPZykWTaKS9BpEyndaBwAR6wgOxLFDT5CEK8mkmj0RAAAAAAEMAAAR6wgOxLFDT5CEK8mkmj0RAATL7fy0AAABEgAQAHIHzq7LOoZIn19586jXcwg%3D&amp;thumbnailType=2&amp;token=eyJhbGciOiJSUzI1NiIsImtpZCI6IjMwODE3OUNFNUY0QjUyRTc4QjJEQjg5NjZCQUY0RUNDMzcyN0FFRUUiLCJ0eXAiOiJKV1QiLCJ4NXQiOiJNSUY1emw5TFV1ZUxMYmlXYTY5T3pEY25ydTQifQ.eyJvcmlnaW4iOiJodHRwczovL291dGxvb2sub2ZmaWNlLmNvbSIsInVjIjoiNTBlZmExM2Q2OWI5NGQyNmIwNDVmYWU2N2Y1NGI5NmQiLCJ2ZXIiOiJFeGNoYW5nZS5DYWxsYmFjay5WMSIsImFwcGN0eHNlbmRlciI6Ik93YURvd25sb2FkQDJkNjQ5MGJhLTBlZmEtNDA0My05YzI2LWFiNGY1YWQ3YmZmNCIsImlzc3JpbmciOiJXVyIsImFwcGN0eCI6IntcIm1zZXhjaHByb3RcIjpcIm93YVwiLFwicHVpZFwiOlwiMTE1Mzk3NzAyNTQ1NDM2NjQ0NFwiLFwic2NvcGVcIjpcIk93YURvd25sb2FkXCIsXCJvaWRcIjpcIjI0ODMyODAzLWNkMDgtNGY4Mi04OTRiLTY2YTZiOWE5MzBjZVwiLFwicHJpbWFyeXNpZFwiOlwiUy0xLTUtMjEtNDI4ODUzMTA4Ni0xNzE3NTAyNzUtMTc3MTU3MzM2Ny02MTYzNzYwXCJ9IiwibmJmIjoxNjMwOTQxNDYzLCJleHAiOjE2MzA5NDIwNjMsImlzcyI6IjAwMDAwMDAyLTAwMDAtMGZmMS1jZTAwLTAwMDAwMDAwMDAwMEAyZDY0OTBiYS0wZWZhLTQwNDMtOWMyNi1hYjRmNWFkN2JmZjQiLCJhdWQiOiIwMDAwMDAwMi0wMDAwLTBmZjEtY2UwMC0wMDAwMDAwMDAwMDAvYXR0YWNobWVudHMub2ZmaWNlLm5ldEAyZDY0OTBiYS0wZWZhLTQwNDMtOWMyNi1hYjRmNWFkN2JmZjQiLCJoYXBwIjoib3dhIn0.VgL9Kh9nTyxvzuCM4BwFP6Ek4BSWICINYq8pgYVQV4pCxk3G1l-T8J9Wp3X_ViRJbB_Utel9vZHTHusGYHxnpnZ9DqOwVkr8LMgdGDxu46n5v2LgRZtI_0AYi191zQruC_mRIluxv2_FO1ImywQ78EiiHS0tI4-A9S4VAGcmJYWuXIsNVPMWAPzp75Rw110kXrzwHMubmBv-zy8m3iWlGVifepy88PDixwQNGTANq7jQGitrJTer_exQhMi6e-E8Uqs2SuBcVR243AvSXbmdI7Lz7vacpj1ew1eNtOo24WkJ8tkvRFsFjfVz6U7OlULKRljJjStR6XQH8Q3q_diuxA&amp;X-OWA-CANARY=a9uVsasGF0ms3Y_3b0OEYjAV2eVJcdkYxzKL0CeMJacbvhWlkEZKoe1bK2iKTtr2-wM3O1pRGqI.&amp;owa=outlook.office.com&amp;scriptVer=20210829002.04&amp;animation=true">
            <a:extLst>
              <a:ext uri="{FF2B5EF4-FFF2-40B4-BE49-F238E27FC236}">
                <a16:creationId xmlns:a16="http://schemas.microsoft.com/office/drawing/2014/main" id="{0CD09CDD-8D49-4D87-A663-67A5DA4B0DD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23344" y="1196752"/>
            <a:ext cx="7297312" cy="54843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2074122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9512" y="274638"/>
            <a:ext cx="8712968" cy="1143000"/>
          </a:xfrm>
        </p:spPr>
        <p:txBody>
          <a:bodyPr>
            <a:noAutofit/>
          </a:bodyPr>
          <a:lstStyle/>
          <a:p>
            <a:r>
              <a:rPr lang="en-GB" b="1" u="sng" dirty="0">
                <a:latin typeface="Bradley Hand ITC" panose="03070402050302030203" pitchFamily="66" charset="0"/>
              </a:rPr>
              <a:t>New school year = new challenges. </a:t>
            </a:r>
          </a:p>
        </p:txBody>
      </p:sp>
      <p:sp>
        <p:nvSpPr>
          <p:cNvPr id="3" name="Content Placeholder 2"/>
          <p:cNvSpPr>
            <a:spLocks noGrp="1"/>
          </p:cNvSpPr>
          <p:nvPr>
            <p:ph idx="1"/>
          </p:nvPr>
        </p:nvSpPr>
        <p:spPr/>
        <p:txBody>
          <a:bodyPr/>
          <a:lstStyle/>
          <a:p>
            <a:pPr marL="0" indent="0">
              <a:buNone/>
            </a:pPr>
            <a:r>
              <a:rPr lang="en-GB" dirty="0"/>
              <a:t>In Year 2 we encourage the children to be as independent as possible. They are encouraged to change their own reading books and take more responsibility for their equipment and resources. </a:t>
            </a:r>
          </a:p>
          <a:p>
            <a:pPr marL="0" indent="0">
              <a:buNone/>
            </a:pPr>
            <a:r>
              <a:rPr lang="en-GB" dirty="0"/>
              <a:t>This year, the children will have their own pencil cases with their own equipment. </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9512" y="274638"/>
            <a:ext cx="8712968" cy="1143000"/>
          </a:xfrm>
        </p:spPr>
        <p:txBody>
          <a:bodyPr>
            <a:noAutofit/>
          </a:bodyPr>
          <a:lstStyle/>
          <a:p>
            <a:r>
              <a:rPr lang="en-GB" sz="5400" b="1" u="sng" dirty="0">
                <a:latin typeface="Bradley Hand ITC" panose="03070402050302030203" pitchFamily="66" charset="0"/>
              </a:rPr>
              <a:t>Our class timetable. </a:t>
            </a:r>
          </a:p>
        </p:txBody>
      </p:sp>
      <p:sp>
        <p:nvSpPr>
          <p:cNvPr id="3" name="Content Placeholder 2"/>
          <p:cNvSpPr>
            <a:spLocks noGrp="1"/>
          </p:cNvSpPr>
          <p:nvPr>
            <p:ph idx="1"/>
          </p:nvPr>
        </p:nvSpPr>
        <p:spPr>
          <a:xfrm>
            <a:off x="457200" y="1417638"/>
            <a:ext cx="8229600" cy="4708525"/>
          </a:xfrm>
        </p:spPr>
        <p:txBody>
          <a:bodyPr/>
          <a:lstStyle/>
          <a:p>
            <a:pPr marL="0" indent="0">
              <a:buNone/>
            </a:pPr>
            <a:r>
              <a:rPr lang="en-GB" dirty="0"/>
              <a:t>In the first part of the Autumn term we will focus heavily on PSHE. We will cover lots of work on keeping clean and healthy, our feelings and emotions and our transition into Year 2. </a:t>
            </a:r>
          </a:p>
          <a:p>
            <a:pPr marL="0" indent="0">
              <a:buNone/>
            </a:pPr>
            <a:endParaRPr lang="en-GB" dirty="0"/>
          </a:p>
          <a:p>
            <a:pPr marL="0" indent="0">
              <a:buNone/>
            </a:pPr>
            <a:r>
              <a:rPr lang="en-GB" dirty="0"/>
              <a:t>Each day we will have Read Write </a:t>
            </a:r>
            <a:r>
              <a:rPr lang="en-GB" dirty="0" err="1"/>
              <a:t>Inc</a:t>
            </a:r>
            <a:r>
              <a:rPr lang="en-GB" dirty="0"/>
              <a:t>, English and Maths lessons. </a:t>
            </a:r>
          </a:p>
        </p:txBody>
      </p:sp>
    </p:spTree>
    <p:extLst>
      <p:ext uri="{BB962C8B-B14F-4D97-AF65-F5344CB8AC3E}">
        <p14:creationId xmlns:p14="http://schemas.microsoft.com/office/powerpoint/2010/main" val="348655893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9512" y="274638"/>
            <a:ext cx="8712968" cy="1143000"/>
          </a:xfrm>
        </p:spPr>
        <p:txBody>
          <a:bodyPr>
            <a:noAutofit/>
          </a:bodyPr>
          <a:lstStyle/>
          <a:p>
            <a:r>
              <a:rPr lang="en-GB" b="1" u="sng" dirty="0">
                <a:latin typeface="Bradley Hand ITC" panose="03070402050302030203" pitchFamily="66" charset="0"/>
              </a:rPr>
              <a:t>Our class timetable continued... </a:t>
            </a:r>
          </a:p>
        </p:txBody>
      </p:sp>
      <p:sp>
        <p:nvSpPr>
          <p:cNvPr id="3" name="Content Placeholder 2"/>
          <p:cNvSpPr>
            <a:spLocks noGrp="1"/>
          </p:cNvSpPr>
          <p:nvPr>
            <p:ph idx="1"/>
          </p:nvPr>
        </p:nvSpPr>
        <p:spPr>
          <a:xfrm>
            <a:off x="457200" y="1417638"/>
            <a:ext cx="8229600" cy="5035698"/>
          </a:xfrm>
        </p:spPr>
        <p:txBody>
          <a:bodyPr>
            <a:normAutofit fontScale="92500" lnSpcReduction="20000"/>
          </a:bodyPr>
          <a:lstStyle/>
          <a:p>
            <a:pPr marL="0" indent="0">
              <a:buNone/>
            </a:pPr>
            <a:r>
              <a:rPr lang="en-GB" sz="2400" dirty="0"/>
              <a:t>Here’s an example of a typical day …</a:t>
            </a:r>
          </a:p>
          <a:p>
            <a:pPr marL="0" indent="0">
              <a:buNone/>
            </a:pPr>
            <a:endParaRPr lang="en-GB" sz="2400" dirty="0"/>
          </a:p>
          <a:p>
            <a:pPr marL="0" indent="0">
              <a:buNone/>
            </a:pPr>
            <a:r>
              <a:rPr lang="en-GB" sz="2400" dirty="0"/>
              <a:t>8.45 – 8.55 – Children welcomed into school and complete a morning activity. </a:t>
            </a:r>
          </a:p>
          <a:p>
            <a:pPr marL="0" indent="0">
              <a:buNone/>
            </a:pPr>
            <a:r>
              <a:rPr lang="en-GB" sz="2400" dirty="0"/>
              <a:t>9.00 – 10.00 – Read Write Inc</a:t>
            </a:r>
          </a:p>
          <a:p>
            <a:pPr marL="0" indent="0">
              <a:buNone/>
            </a:pPr>
            <a:r>
              <a:rPr lang="en-GB" sz="2400" dirty="0"/>
              <a:t>10.00 – 10.30 – English</a:t>
            </a:r>
          </a:p>
          <a:p>
            <a:pPr marL="0" indent="0">
              <a:buNone/>
            </a:pPr>
            <a:r>
              <a:rPr lang="en-GB" sz="2400" dirty="0"/>
              <a:t>10-30 – 10.40 – Assembly</a:t>
            </a:r>
          </a:p>
          <a:p>
            <a:pPr marL="0" indent="0">
              <a:buNone/>
            </a:pPr>
            <a:r>
              <a:rPr lang="en-GB" sz="2400" dirty="0"/>
              <a:t>10.40 – 10.55  – Playtime</a:t>
            </a:r>
          </a:p>
          <a:p>
            <a:pPr marL="0" indent="0">
              <a:buNone/>
            </a:pPr>
            <a:r>
              <a:rPr lang="en-GB" sz="2400" dirty="0"/>
              <a:t>10.55 – 12.00 – Maths</a:t>
            </a:r>
          </a:p>
          <a:p>
            <a:pPr marL="0" indent="0">
              <a:buNone/>
            </a:pPr>
            <a:r>
              <a:rPr lang="en-GB" sz="2400" dirty="0"/>
              <a:t>12.00 – 1.00 - Lunch</a:t>
            </a:r>
          </a:p>
          <a:p>
            <a:pPr marL="0" indent="0">
              <a:buNone/>
            </a:pPr>
            <a:r>
              <a:rPr lang="en-GB" sz="2400" dirty="0"/>
              <a:t>1.00 – 1.30 – Mastering number, Dough gym and Handwriting</a:t>
            </a:r>
          </a:p>
          <a:p>
            <a:pPr marL="0" indent="0">
              <a:buNone/>
            </a:pPr>
            <a:r>
              <a:rPr lang="en-GB" sz="2400" dirty="0"/>
              <a:t>1.30 – 3.15 – PSHE / Science / P.E / ICT / Music / History / Geography (spread across the week)</a:t>
            </a:r>
          </a:p>
          <a:p>
            <a:pPr marL="0" indent="0">
              <a:buNone/>
            </a:pPr>
            <a:endParaRPr lang="en-GB" sz="2400" dirty="0"/>
          </a:p>
          <a:p>
            <a:pPr marL="0" indent="0">
              <a:buNone/>
            </a:pPr>
            <a:r>
              <a:rPr lang="en-GB" sz="2400" dirty="0"/>
              <a:t>The children will hear lots of stories at intervals throughout the day. </a:t>
            </a:r>
          </a:p>
        </p:txBody>
      </p:sp>
    </p:spTree>
    <p:extLst>
      <p:ext uri="{BB962C8B-B14F-4D97-AF65-F5344CB8AC3E}">
        <p14:creationId xmlns:p14="http://schemas.microsoft.com/office/powerpoint/2010/main" val="186823346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6000" b="1" u="sng" dirty="0">
                <a:latin typeface="Bradley Hand ITC" panose="03070402050302030203" pitchFamily="66" charset="0"/>
              </a:rPr>
              <a:t>P.E</a:t>
            </a:r>
          </a:p>
        </p:txBody>
      </p:sp>
      <p:sp>
        <p:nvSpPr>
          <p:cNvPr id="3" name="Content Placeholder 2"/>
          <p:cNvSpPr>
            <a:spLocks noGrp="1"/>
          </p:cNvSpPr>
          <p:nvPr>
            <p:ph idx="1"/>
          </p:nvPr>
        </p:nvSpPr>
        <p:spPr>
          <a:xfrm>
            <a:off x="461468" y="1846263"/>
            <a:ext cx="8229600" cy="4525963"/>
          </a:xfrm>
        </p:spPr>
        <p:txBody>
          <a:bodyPr/>
          <a:lstStyle/>
          <a:p>
            <a:pPr marL="0" indent="0">
              <a:buNone/>
            </a:pPr>
            <a:r>
              <a:rPr lang="en-GB" dirty="0"/>
              <a:t>In the Autumn term, children will have P.E on Wednesday and Thursday. They will need to come to school dressed in their school P.E top, black joggers / leggings / shorts (depending on the weather) and a hoodie in their house colour. The clothes they wear for P.E should not be branded where possible. </a:t>
            </a:r>
          </a:p>
          <a:p>
            <a:pPr marL="0" indent="0">
              <a:buNone/>
            </a:pPr>
            <a:r>
              <a:rPr lang="en-GB" dirty="0"/>
              <a:t>P.E will be outdoors unless the weather is poor. </a:t>
            </a:r>
          </a:p>
        </p:txBody>
      </p:sp>
      <p:pic>
        <p:nvPicPr>
          <p:cNvPr id="5" name="Picture 4">
            <a:extLst>
              <a:ext uri="{FF2B5EF4-FFF2-40B4-BE49-F238E27FC236}">
                <a16:creationId xmlns:a16="http://schemas.microsoft.com/office/drawing/2014/main" id="{C931DC6C-0B49-408B-9BA3-89E07B1268A9}"/>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6804248" y="80889"/>
            <a:ext cx="2095500" cy="1571625"/>
          </a:xfrm>
          <a:prstGeom prst="rect">
            <a:avLst/>
          </a:prstGeom>
        </p:spPr>
      </p:pic>
    </p:spTree>
    <p:extLst>
      <p:ext uri="{BB962C8B-B14F-4D97-AF65-F5344CB8AC3E}">
        <p14:creationId xmlns:p14="http://schemas.microsoft.com/office/powerpoint/2010/main" val="212200356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4584" y="280230"/>
            <a:ext cx="8229600" cy="1143000"/>
          </a:xfrm>
        </p:spPr>
        <p:txBody>
          <a:bodyPr>
            <a:normAutofit/>
          </a:bodyPr>
          <a:lstStyle/>
          <a:p>
            <a:r>
              <a:rPr lang="en-GB" sz="6000" b="1" dirty="0">
                <a:latin typeface="Bradley Hand ITC" panose="03070402050302030203" pitchFamily="66" charset="0"/>
              </a:rPr>
              <a:t>Times table rocket. </a:t>
            </a:r>
          </a:p>
        </p:txBody>
      </p:sp>
      <p:sp>
        <p:nvSpPr>
          <p:cNvPr id="3" name="Content Placeholder 2"/>
          <p:cNvSpPr>
            <a:spLocks noGrp="1"/>
          </p:cNvSpPr>
          <p:nvPr>
            <p:ph idx="1"/>
          </p:nvPr>
        </p:nvSpPr>
        <p:spPr/>
        <p:txBody>
          <a:bodyPr>
            <a:normAutofit fontScale="92500" lnSpcReduction="20000"/>
          </a:bodyPr>
          <a:lstStyle/>
          <a:p>
            <a:pPr marL="0" indent="0">
              <a:buNone/>
            </a:pPr>
            <a:r>
              <a:rPr lang="en-GB" dirty="0">
                <a:latin typeface="Calibri" panose="020F0502020204030204" pitchFamily="34" charset="0"/>
                <a:cs typeface="Calibri" panose="020F0502020204030204" pitchFamily="34" charset="0"/>
              </a:rPr>
              <a:t>The children will continue to progress through the times table rocket. </a:t>
            </a:r>
          </a:p>
          <a:p>
            <a:pPr marL="0" indent="0">
              <a:buNone/>
            </a:pPr>
            <a:endParaRPr lang="en-GB" dirty="0">
              <a:latin typeface="Calibri" panose="020F0502020204030204" pitchFamily="34" charset="0"/>
              <a:cs typeface="Calibri" panose="020F0502020204030204" pitchFamily="34" charset="0"/>
            </a:endParaRPr>
          </a:p>
          <a:p>
            <a:pPr marL="0" indent="0">
              <a:buNone/>
            </a:pPr>
            <a:r>
              <a:rPr lang="en-GB" dirty="0">
                <a:latin typeface="Calibri" panose="020F0502020204030204" pitchFamily="34" charset="0"/>
                <a:cs typeface="Calibri" panose="020F0502020204030204" pitchFamily="34" charset="0"/>
              </a:rPr>
              <a:t>Bronze – </a:t>
            </a:r>
            <a:r>
              <a:rPr lang="en-GB" dirty="0"/>
              <a:t>To know the 2x and 10x tables and division facts.</a:t>
            </a:r>
          </a:p>
          <a:p>
            <a:pPr marL="0" indent="0">
              <a:buNone/>
            </a:pPr>
            <a:r>
              <a:rPr lang="en-GB" dirty="0">
                <a:latin typeface="Calibri" panose="020F0502020204030204" pitchFamily="34" charset="0"/>
                <a:cs typeface="Calibri" panose="020F0502020204030204" pitchFamily="34" charset="0"/>
              </a:rPr>
              <a:t>Silver – </a:t>
            </a:r>
            <a:r>
              <a:rPr lang="en-GB" dirty="0"/>
              <a:t>To know the 5x tables and division facts.</a:t>
            </a:r>
          </a:p>
          <a:p>
            <a:pPr marL="0" indent="0">
              <a:buNone/>
            </a:pPr>
            <a:r>
              <a:rPr lang="en-GB" dirty="0">
                <a:latin typeface="Calibri" panose="020F0502020204030204" pitchFamily="34" charset="0"/>
                <a:cs typeface="Calibri" panose="020F0502020204030204" pitchFamily="34" charset="0"/>
              </a:rPr>
              <a:t>Gold –  To know 2x, 5x and 10x tables facts (under 10 seconds for each fact).</a:t>
            </a:r>
          </a:p>
          <a:p>
            <a:pPr marL="0" indent="0">
              <a:buNone/>
            </a:pPr>
            <a:r>
              <a:rPr lang="en-GB" dirty="0">
                <a:latin typeface="Calibri" panose="020F0502020204030204" pitchFamily="34" charset="0"/>
                <a:cs typeface="Calibri" panose="020F0502020204030204" pitchFamily="34" charset="0"/>
              </a:rPr>
              <a:t>Platinum – </a:t>
            </a:r>
            <a:r>
              <a:rPr lang="en-GB" dirty="0"/>
              <a:t>To count on insteps of 2,3,5 and 10 from any number forwards and backwards</a:t>
            </a:r>
            <a:endParaRPr lang="en-GB" dirty="0">
              <a:latin typeface="Calibri" panose="020F0502020204030204" pitchFamily="34" charset="0"/>
              <a:cs typeface="Calibri" panose="020F0502020204030204" pitchFamily="34" charset="0"/>
            </a:endParaRPr>
          </a:p>
        </p:txBody>
      </p:sp>
      <p:pic>
        <p:nvPicPr>
          <p:cNvPr id="5" name="Picture 4">
            <a:extLst>
              <a:ext uri="{FF2B5EF4-FFF2-40B4-BE49-F238E27FC236}">
                <a16:creationId xmlns:a16="http://schemas.microsoft.com/office/drawing/2014/main" id="{EC5644E9-BDD0-4021-89DE-D82F8CAAB28D}"/>
              </a:ext>
            </a:extLst>
          </p:cNvPr>
          <p:cNvPicPr>
            <a:picLocks noChangeAspect="1"/>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7164288" y="0"/>
            <a:ext cx="1739348" cy="1600200"/>
          </a:xfrm>
          <a:prstGeom prst="rect">
            <a:avLst/>
          </a:prstGeom>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6600" b="1" dirty="0">
                <a:latin typeface="Bradley Hand ITC" panose="03070402050302030203" pitchFamily="66" charset="0"/>
              </a:rPr>
              <a:t>Spelling bee</a:t>
            </a:r>
          </a:p>
        </p:txBody>
      </p:sp>
      <p:sp>
        <p:nvSpPr>
          <p:cNvPr id="3" name="Content Placeholder 2"/>
          <p:cNvSpPr>
            <a:spLocks noGrp="1"/>
          </p:cNvSpPr>
          <p:nvPr>
            <p:ph idx="1"/>
          </p:nvPr>
        </p:nvSpPr>
        <p:spPr/>
        <p:txBody>
          <a:bodyPr>
            <a:normAutofit/>
          </a:bodyPr>
          <a:lstStyle/>
          <a:p>
            <a:pPr marL="0" indent="0">
              <a:buNone/>
            </a:pPr>
            <a:r>
              <a:rPr lang="en-GB" dirty="0">
                <a:latin typeface="Calibri" panose="020F0502020204030204" pitchFamily="34" charset="0"/>
                <a:cs typeface="Calibri" panose="020F0502020204030204" pitchFamily="34" charset="0"/>
              </a:rPr>
              <a:t>There are 5 steps for each coloured band. </a:t>
            </a:r>
          </a:p>
          <a:p>
            <a:pPr marL="0" indent="0">
              <a:buNone/>
            </a:pPr>
            <a:r>
              <a:rPr lang="en-GB" dirty="0">
                <a:latin typeface="Calibri" panose="020F0502020204030204" pitchFamily="34" charset="0"/>
                <a:cs typeface="Calibri" panose="020F0502020204030204" pitchFamily="34" charset="0"/>
              </a:rPr>
              <a:t>The children need to get each spelling correct, which are taken from the year 1 and 2 high frequency words. They will have the opportunity to be tested daily if they have practised and feel they are ready to be tested. Miss McCormack will present them with their spelling band when they have completed each step. </a:t>
            </a:r>
          </a:p>
        </p:txBody>
      </p:sp>
      <p:pic>
        <p:nvPicPr>
          <p:cNvPr id="5" name="Picture 4">
            <a:extLst>
              <a:ext uri="{FF2B5EF4-FFF2-40B4-BE49-F238E27FC236}">
                <a16:creationId xmlns:a16="http://schemas.microsoft.com/office/drawing/2014/main" id="{D783FA0E-E709-418D-AA8B-4B89A138EF25}"/>
              </a:ext>
            </a:extLst>
          </p:cNvPr>
          <p:cNvPicPr>
            <a:picLocks noChangeAspect="1"/>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7092280" y="5264517"/>
            <a:ext cx="1475656" cy="1051405"/>
          </a:xfrm>
          <a:prstGeom prst="rect">
            <a:avLst/>
          </a:prstGeom>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6600" b="1" dirty="0">
                <a:latin typeface="Bradley Hand ITC" panose="03070402050302030203" pitchFamily="66" charset="0"/>
              </a:rPr>
              <a:t>Phonics screening</a:t>
            </a:r>
          </a:p>
        </p:txBody>
      </p:sp>
      <p:sp>
        <p:nvSpPr>
          <p:cNvPr id="3" name="Content Placeholder 2"/>
          <p:cNvSpPr>
            <a:spLocks noGrp="1"/>
          </p:cNvSpPr>
          <p:nvPr>
            <p:ph idx="1"/>
          </p:nvPr>
        </p:nvSpPr>
        <p:spPr>
          <a:xfrm>
            <a:off x="488428" y="1916832"/>
            <a:ext cx="8229600" cy="4525963"/>
          </a:xfrm>
        </p:spPr>
        <p:txBody>
          <a:bodyPr>
            <a:normAutofit/>
          </a:bodyPr>
          <a:lstStyle/>
          <a:p>
            <a:pPr marL="0" indent="0">
              <a:buNone/>
            </a:pPr>
            <a:r>
              <a:rPr lang="en-GB" dirty="0">
                <a:latin typeface="Calibri" panose="020F0502020204030204" pitchFamily="34" charset="0"/>
                <a:cs typeface="Calibri" panose="020F0502020204030204" pitchFamily="34" charset="0"/>
              </a:rPr>
              <a:t>Children in year 2 will continue to be taught phonics. For those children that did not pass the phonics screening test in Year 1, they will be able to resit this test in the summer term of Year 2. </a:t>
            </a:r>
          </a:p>
          <a:p>
            <a:pPr marL="0" indent="0">
              <a:buNone/>
            </a:pPr>
            <a:r>
              <a:rPr lang="en-GB" dirty="0">
                <a:latin typeface="Calibri" panose="020F0502020204030204" pitchFamily="34" charset="0"/>
                <a:cs typeface="Calibri" panose="020F0502020204030204" pitchFamily="34" charset="0"/>
              </a:rPr>
              <a:t>RWI videos can be accessed from home to help the children consolidate their phonics. </a:t>
            </a:r>
          </a:p>
        </p:txBody>
      </p:sp>
      <p:pic>
        <p:nvPicPr>
          <p:cNvPr id="6" name="Picture 5">
            <a:extLst>
              <a:ext uri="{FF2B5EF4-FFF2-40B4-BE49-F238E27FC236}">
                <a16:creationId xmlns:a16="http://schemas.microsoft.com/office/drawing/2014/main" id="{A3AF11E0-9CE3-4680-B8F3-D4B3574767FE}"/>
              </a:ext>
            </a:extLst>
          </p:cNvPr>
          <p:cNvPicPr>
            <a:picLocks noChangeAspect="1"/>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251520" y="187424"/>
            <a:ext cx="1059582" cy="1412776"/>
          </a:xfrm>
          <a:prstGeom prst="rect">
            <a:avLst/>
          </a:prstGeom>
        </p:spPr>
      </p:pic>
    </p:spTree>
    <p:extLst>
      <p:ext uri="{BB962C8B-B14F-4D97-AF65-F5344CB8AC3E}">
        <p14:creationId xmlns:p14="http://schemas.microsoft.com/office/powerpoint/2010/main" val="424170836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6600" b="1" dirty="0">
                <a:latin typeface="Bradley Hand ITC" panose="03070402050302030203" pitchFamily="66" charset="0"/>
              </a:rPr>
              <a:t>SATS</a:t>
            </a:r>
            <a:endParaRPr lang="en-GB" b="1" dirty="0">
              <a:latin typeface="Bradley Hand ITC" panose="03070402050302030203" pitchFamily="66" charset="0"/>
            </a:endParaRPr>
          </a:p>
        </p:txBody>
      </p:sp>
      <p:sp>
        <p:nvSpPr>
          <p:cNvPr id="3" name="Content Placeholder 2"/>
          <p:cNvSpPr>
            <a:spLocks noGrp="1"/>
          </p:cNvSpPr>
          <p:nvPr>
            <p:ph idx="1"/>
          </p:nvPr>
        </p:nvSpPr>
        <p:spPr>
          <a:xfrm>
            <a:off x="457200" y="1412776"/>
            <a:ext cx="8229600" cy="4713387"/>
          </a:xfrm>
        </p:spPr>
        <p:txBody>
          <a:bodyPr>
            <a:normAutofit lnSpcReduction="10000"/>
          </a:bodyPr>
          <a:lstStyle/>
          <a:p>
            <a:pPr marL="0" indent="0">
              <a:buNone/>
            </a:pPr>
            <a:r>
              <a:rPr lang="en-GB" dirty="0">
                <a:latin typeface="Calibri" panose="020F0502020204030204" pitchFamily="34" charset="0"/>
                <a:cs typeface="Calibri" panose="020F0502020204030204" pitchFamily="34" charset="0"/>
              </a:rPr>
              <a:t>Historically, children in Year 2 are given set tests that are given across the country. </a:t>
            </a:r>
          </a:p>
          <a:p>
            <a:pPr marL="0" indent="0">
              <a:buNone/>
            </a:pPr>
            <a:endParaRPr lang="en-GB" dirty="0">
              <a:latin typeface="Calibri" panose="020F0502020204030204" pitchFamily="34" charset="0"/>
              <a:cs typeface="Calibri" panose="020F0502020204030204" pitchFamily="34" charset="0"/>
            </a:endParaRPr>
          </a:p>
          <a:p>
            <a:pPr marL="0" indent="0">
              <a:buNone/>
            </a:pPr>
            <a:r>
              <a:rPr lang="en-GB" dirty="0">
                <a:latin typeface="Calibri" panose="020F0502020204030204" pitchFamily="34" charset="0"/>
                <a:cs typeface="Calibri" panose="020F0502020204030204" pitchFamily="34" charset="0"/>
              </a:rPr>
              <a:t>As of this year, there is </a:t>
            </a:r>
            <a:r>
              <a:rPr lang="en-GB" b="1" u="sng" dirty="0">
                <a:latin typeface="Calibri" panose="020F0502020204030204" pitchFamily="34" charset="0"/>
                <a:cs typeface="Calibri" panose="020F0502020204030204" pitchFamily="34" charset="0"/>
              </a:rPr>
              <a:t>no </a:t>
            </a:r>
            <a:r>
              <a:rPr lang="en-GB" b="1" u="sng" dirty="0" err="1">
                <a:latin typeface="Calibri" panose="020F0502020204030204" pitchFamily="34" charset="0"/>
                <a:cs typeface="Calibri" panose="020F0502020204030204" pitchFamily="34" charset="0"/>
              </a:rPr>
              <a:t>statuatory</a:t>
            </a:r>
            <a:r>
              <a:rPr lang="en-GB" b="1" u="sng" dirty="0">
                <a:latin typeface="Calibri" panose="020F0502020204030204" pitchFamily="34" charset="0"/>
                <a:cs typeface="Calibri" panose="020F0502020204030204" pitchFamily="34" charset="0"/>
              </a:rPr>
              <a:t> requirement </a:t>
            </a:r>
            <a:r>
              <a:rPr lang="en-GB" dirty="0">
                <a:latin typeface="Calibri" panose="020F0502020204030204" pitchFamily="34" charset="0"/>
                <a:cs typeface="Calibri" panose="020F0502020204030204" pitchFamily="34" charset="0"/>
              </a:rPr>
              <a:t>for children in year 2 for children to take these tests.</a:t>
            </a:r>
          </a:p>
          <a:p>
            <a:pPr marL="0" indent="0">
              <a:buNone/>
            </a:pPr>
            <a:endParaRPr lang="en-GB" dirty="0">
              <a:latin typeface="Calibri" panose="020F0502020204030204" pitchFamily="34" charset="0"/>
              <a:cs typeface="Calibri" panose="020F0502020204030204" pitchFamily="34" charset="0"/>
            </a:endParaRPr>
          </a:p>
          <a:p>
            <a:pPr marL="0" indent="0">
              <a:buNone/>
            </a:pPr>
            <a:r>
              <a:rPr lang="en-GB" dirty="0">
                <a:latin typeface="Calibri" panose="020F0502020204030204" pitchFamily="34" charset="0"/>
                <a:cs typeface="Calibri" panose="020F0502020204030204" pitchFamily="34" charset="0"/>
              </a:rPr>
              <a:t>Other assessments may be released nearer the end of the school year.  </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6000" b="1" dirty="0">
                <a:latin typeface="Bradley Hand ITC" panose="03070402050302030203" pitchFamily="66" charset="0"/>
              </a:rPr>
              <a:t>Homework</a:t>
            </a:r>
          </a:p>
        </p:txBody>
      </p:sp>
      <p:sp>
        <p:nvSpPr>
          <p:cNvPr id="3" name="Content Placeholder 2"/>
          <p:cNvSpPr>
            <a:spLocks noGrp="1"/>
          </p:cNvSpPr>
          <p:nvPr>
            <p:ph idx="1"/>
          </p:nvPr>
        </p:nvSpPr>
        <p:spPr>
          <a:xfrm>
            <a:off x="470092" y="1657440"/>
            <a:ext cx="8229600" cy="4525963"/>
          </a:xfrm>
        </p:spPr>
        <p:txBody>
          <a:bodyPr>
            <a:normAutofit lnSpcReduction="10000"/>
          </a:bodyPr>
          <a:lstStyle/>
          <a:p>
            <a:pPr marL="0" indent="0">
              <a:buNone/>
            </a:pPr>
            <a:r>
              <a:rPr lang="en-GB" dirty="0">
                <a:latin typeface="Calibri" panose="020F0502020204030204" pitchFamily="34" charset="0"/>
                <a:cs typeface="Calibri" panose="020F0502020204030204" pitchFamily="34" charset="0"/>
              </a:rPr>
              <a:t>Homework will be set online using some of the online platforms we use in school (LEXIA, Mathletics, My Maths, Spelling Shed and Purple Mash). Your child should have already  been given all their log in details. If you are unable to access the internet please let me know and we can provide a paper based version where possible. It is really important children complete their homework and access our learning platforms regularly.</a:t>
            </a:r>
          </a:p>
        </p:txBody>
      </p:sp>
      <p:pic>
        <p:nvPicPr>
          <p:cNvPr id="8" name="Picture 7">
            <a:extLst>
              <a:ext uri="{FF2B5EF4-FFF2-40B4-BE49-F238E27FC236}">
                <a16:creationId xmlns:a16="http://schemas.microsoft.com/office/drawing/2014/main" id="{7768A441-5046-4F5A-8033-2257E2B9554D}"/>
              </a:ext>
            </a:extLst>
          </p:cNvPr>
          <p:cNvPicPr>
            <a:picLocks noChangeAspect="1"/>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5940152" y="5609878"/>
            <a:ext cx="2926080" cy="1176528"/>
          </a:xfrm>
          <a:prstGeom prst="rect">
            <a:avLst/>
          </a:prstGeom>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Reading books</a:t>
            </a:r>
          </a:p>
        </p:txBody>
      </p:sp>
      <p:sp>
        <p:nvSpPr>
          <p:cNvPr id="3" name="Content Placeholder 2"/>
          <p:cNvSpPr>
            <a:spLocks noGrp="1"/>
          </p:cNvSpPr>
          <p:nvPr>
            <p:ph idx="1"/>
          </p:nvPr>
        </p:nvSpPr>
        <p:spPr/>
        <p:txBody>
          <a:bodyPr/>
          <a:lstStyle/>
          <a:p>
            <a:r>
              <a:rPr lang="en-GB" dirty="0"/>
              <a:t>Children will receive a RWI book matched to their level each week. This should be read multiple times across the week. </a:t>
            </a:r>
          </a:p>
          <a:p>
            <a:r>
              <a:rPr lang="en-GB" dirty="0"/>
              <a:t>They will also come home with AR books matched to their level. These can be changed once children have read them. Please sign their reading records so we know children are ready to complete their quizzes. </a:t>
            </a:r>
          </a:p>
          <a:p>
            <a:pPr marL="0" indent="0">
              <a:buNone/>
            </a:pPr>
            <a:endParaRPr lang="en-GB" dirty="0"/>
          </a:p>
        </p:txBody>
      </p:sp>
    </p:spTree>
    <p:extLst>
      <p:ext uri="{BB962C8B-B14F-4D97-AF65-F5344CB8AC3E}">
        <p14:creationId xmlns:p14="http://schemas.microsoft.com/office/powerpoint/2010/main" val="83783156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6000" b="1" dirty="0">
                <a:latin typeface="Bradley Hand ITC" panose="03070402050302030203" pitchFamily="66" charset="0"/>
              </a:rPr>
              <a:t>Keeping in touch</a:t>
            </a:r>
          </a:p>
        </p:txBody>
      </p:sp>
      <p:sp>
        <p:nvSpPr>
          <p:cNvPr id="3" name="Content Placeholder 2"/>
          <p:cNvSpPr>
            <a:spLocks noGrp="1"/>
          </p:cNvSpPr>
          <p:nvPr>
            <p:ph idx="1"/>
          </p:nvPr>
        </p:nvSpPr>
        <p:spPr/>
        <p:txBody>
          <a:bodyPr>
            <a:normAutofit/>
          </a:bodyPr>
          <a:lstStyle/>
          <a:p>
            <a:r>
              <a:rPr lang="en-GB" dirty="0">
                <a:latin typeface="Calibri" panose="020F0502020204030204" pitchFamily="34" charset="0"/>
                <a:cs typeface="Calibri" panose="020F0502020204030204" pitchFamily="34" charset="0"/>
              </a:rPr>
              <a:t>Facebook</a:t>
            </a:r>
          </a:p>
          <a:p>
            <a:r>
              <a:rPr lang="en-GB" dirty="0">
                <a:latin typeface="Calibri" panose="020F0502020204030204" pitchFamily="34" charset="0"/>
                <a:cs typeface="Calibri" panose="020F0502020204030204" pitchFamily="34" charset="0"/>
              </a:rPr>
              <a:t>Marvellous Me – Let me know if you need a new code</a:t>
            </a:r>
          </a:p>
          <a:p>
            <a:r>
              <a:rPr lang="en-GB" dirty="0">
                <a:latin typeface="Calibri" panose="020F0502020204030204" pitchFamily="34" charset="0"/>
                <a:cs typeface="Calibri" panose="020F0502020204030204" pitchFamily="34" charset="0"/>
              </a:rPr>
              <a:t>School website</a:t>
            </a:r>
          </a:p>
          <a:p>
            <a:r>
              <a:rPr lang="en-GB" dirty="0">
                <a:latin typeface="Calibri" panose="020F0502020204030204" pitchFamily="34" charset="0"/>
                <a:cs typeface="Calibri" panose="020F0502020204030204" pitchFamily="34" charset="0"/>
              </a:rPr>
              <a:t>Every morning on the yard</a:t>
            </a:r>
          </a:p>
          <a:p>
            <a:endParaRPr lang="en-GB" dirty="0">
              <a:latin typeface="Calibri" panose="020F0502020204030204" pitchFamily="34" charset="0"/>
              <a:cs typeface="Calibri" panose="020F0502020204030204" pitchFamily="34" charset="0"/>
            </a:endParaRPr>
          </a:p>
          <a:p>
            <a:pPr marL="0" indent="0">
              <a:buNone/>
            </a:pPr>
            <a:r>
              <a:rPr lang="en-GB" dirty="0">
                <a:latin typeface="Calibri" panose="020F0502020204030204" pitchFamily="34" charset="0"/>
                <a:cs typeface="Calibri" panose="020F0502020204030204" pitchFamily="34" charset="0"/>
              </a:rPr>
              <a:t>If you have any queries or questions please ring school and I will call you back.  </a:t>
            </a:r>
          </a:p>
        </p:txBody>
      </p:sp>
    </p:spTree>
    <p:extLst>
      <p:ext uri="{BB962C8B-B14F-4D97-AF65-F5344CB8AC3E}">
        <p14:creationId xmlns:p14="http://schemas.microsoft.com/office/powerpoint/2010/main" val="185340589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257</TotalTime>
  <Words>753</Words>
  <Application>Microsoft Office PowerPoint</Application>
  <PresentationFormat>On-screen Show (4:3)</PresentationFormat>
  <Paragraphs>57</Paragraphs>
  <Slides>13</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13</vt:i4>
      </vt:variant>
    </vt:vector>
  </HeadingPairs>
  <TitlesOfParts>
    <vt:vector size="17" baseType="lpstr">
      <vt:lpstr>Arial</vt:lpstr>
      <vt:lpstr>Bradley Hand ITC</vt:lpstr>
      <vt:lpstr>Calibri</vt:lpstr>
      <vt:lpstr>Office Theme</vt:lpstr>
      <vt:lpstr>Welcome to  Year 2.</vt:lpstr>
      <vt:lpstr>Our Classroom</vt:lpstr>
      <vt:lpstr>New school year = new challenges. </vt:lpstr>
      <vt:lpstr>Our class timetable. </vt:lpstr>
      <vt:lpstr>Our class timetable continued... </vt:lpstr>
      <vt:lpstr>P.E</vt:lpstr>
      <vt:lpstr>Times table rocket. </vt:lpstr>
      <vt:lpstr>Spelling bee</vt:lpstr>
      <vt:lpstr>Phonics screening</vt:lpstr>
      <vt:lpstr>SATS</vt:lpstr>
      <vt:lpstr>Homework</vt:lpstr>
      <vt:lpstr>Reading books</vt:lpstr>
      <vt:lpstr>Keeping in touch</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Year 2.</dc:title>
  <dc:creator>emmasmith</dc:creator>
  <cp:lastModifiedBy>Emma Smith</cp:lastModifiedBy>
  <cp:revision>32</cp:revision>
  <dcterms:created xsi:type="dcterms:W3CDTF">2018-09-03T19:13:58Z</dcterms:created>
  <dcterms:modified xsi:type="dcterms:W3CDTF">2024-09-10T07:01:14Z</dcterms:modified>
</cp:coreProperties>
</file>